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75" r:id="rId5"/>
    <p:sldId id="274" r:id="rId6"/>
    <p:sldId id="259" r:id="rId7"/>
    <p:sldId id="260" r:id="rId8"/>
    <p:sldId id="261" r:id="rId9"/>
    <p:sldId id="263" r:id="rId10"/>
    <p:sldId id="262" r:id="rId11"/>
    <p:sldId id="264" r:id="rId12"/>
    <p:sldId id="265" r:id="rId13"/>
    <p:sldId id="266" r:id="rId14"/>
    <p:sldId id="267" r:id="rId15"/>
    <p:sldId id="268" r:id="rId16"/>
    <p:sldId id="269" r:id="rId17"/>
    <p:sldId id="270" r:id="rId18"/>
    <p:sldId id="271"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CCDA"/>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182" autoAdjust="0"/>
  </p:normalViewPr>
  <p:slideViewPr>
    <p:cSldViewPr snapToGrid="0" showGuides="1">
      <p:cViewPr varScale="1">
        <p:scale>
          <a:sx n="65" d="100"/>
          <a:sy n="65" d="100"/>
        </p:scale>
        <p:origin x="1358" y="53"/>
      </p:cViewPr>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E:\Q%205%20chatgpt.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 1chatgpt.csv]Sheet1!PivotTable1</c:name>
    <c:fmtId val="14"/>
  </c:pivotSource>
  <c:chart>
    <c:title>
      <c:tx>
        <c:rich>
          <a:bodyPr rot="0" spcFirstLastPara="1" vertOverflow="ellipsis" vert="horz" wrap="square" anchor="ctr" anchorCtr="1"/>
          <a:lstStyle/>
          <a:p>
            <a:pPr>
              <a:defRPr sz="3200" b="1" i="0" u="none" strike="noStrike" kern="1200" cap="all" spc="50" baseline="0">
                <a:solidFill>
                  <a:schemeClr val="bg1"/>
                </a:solidFill>
                <a:latin typeface="+mn-lt"/>
                <a:ea typeface="+mn-ea"/>
                <a:cs typeface="+mn-cs"/>
              </a:defRPr>
            </a:pPr>
            <a:r>
              <a:rPr lang="en-IN" sz="3200">
                <a:solidFill>
                  <a:schemeClr val="bg1"/>
                </a:solidFill>
              </a:rPr>
              <a:t>Top 10 Products   </a:t>
            </a:r>
          </a:p>
        </c:rich>
      </c:tx>
      <c:layout>
        <c:manualLayout>
          <c:xMode val="edge"/>
          <c:yMode val="edge"/>
          <c:x val="0.31011711788571644"/>
          <c:y val="4.3028369128523827E-2"/>
        </c:manualLayout>
      </c:layout>
      <c:overlay val="0"/>
      <c:spPr>
        <a:noFill/>
        <a:ln>
          <a:noFill/>
        </a:ln>
        <a:effectLst/>
      </c:spPr>
      <c:txPr>
        <a:bodyPr rot="0" spcFirstLastPara="1" vertOverflow="ellipsis" vert="horz" wrap="square" anchor="ctr" anchorCtr="1"/>
        <a:lstStyle/>
        <a:p>
          <a:pPr>
            <a:defRPr sz="3200" b="1" i="0" u="none" strike="noStrike" kern="1200" cap="all" spc="50" baseline="0">
              <a:solidFill>
                <a:schemeClr val="bg1"/>
              </a:solidFill>
              <a:latin typeface="+mn-lt"/>
              <a:ea typeface="+mn-ea"/>
              <a:cs typeface="+mn-cs"/>
            </a:defRPr>
          </a:pPr>
          <a:endParaRPr lang="en-US"/>
        </a:p>
      </c:txPr>
    </c:title>
    <c:autoTitleDeleted val="0"/>
    <c:pivotFmts>
      <c:pivotFmt>
        <c:idx val="0"/>
        <c:spPr>
          <a:solidFill>
            <a:schemeClr val="accent2">
              <a:lumMod val="50000"/>
            </a:schemeClr>
          </a:solidFill>
          <a:ln>
            <a:noFill/>
          </a:ln>
          <a:effectLst>
            <a:outerShdw blurRad="76200" dir="18900000" sy="23000" kx="-1200000" algn="bl" rotWithShape="0">
              <a:prstClr val="black">
                <a:alpha val="20000"/>
              </a:prstClr>
            </a:outerShdw>
          </a:effectLst>
        </c:spPr>
        <c:marker>
          <c:symbol val="circle"/>
          <c:size val="6"/>
          <c:spPr>
            <a:gradFill flip="none" rotWithShape="1">
              <a:gsLst>
                <a:gs pos="0">
                  <a:schemeClr val="accent1"/>
                </a:gs>
                <a:gs pos="100000">
                  <a:schemeClr val="accent1">
                    <a:lumMod val="84000"/>
                  </a:schemeClr>
                </a:gs>
              </a:gsLst>
              <a:lin ang="5400000" scaled="1"/>
            </a:gradFill>
            <a:ln w="9525" cap="flat" cmpd="sng" algn="ctr">
              <a:noFill/>
              <a:round/>
            </a:ln>
            <a:effectLst>
              <a:outerShdw blurRad="76200" dir="18900000" sy="23000" kx="-1200000" algn="bl" rotWithShape="0">
                <a:prstClr val="black">
                  <a:alpha val="20000"/>
                </a:prst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lumMod val="50000"/>
            </a:schemeClr>
          </a:soli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lumMod val="50000"/>
            </a:schemeClr>
          </a:soli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8021588409455838"/>
          <c:y val="0.10969259210442094"/>
          <c:w val="0.74877785282545628"/>
          <c:h val="0.6076059241469427"/>
        </c:manualLayout>
      </c:layout>
      <c:barChart>
        <c:barDir val="col"/>
        <c:grouping val="clustered"/>
        <c:varyColors val="0"/>
        <c:ser>
          <c:idx val="0"/>
          <c:order val="0"/>
          <c:tx>
            <c:strRef>
              <c:f>Sheet1!$B$1</c:f>
              <c:strCache>
                <c:ptCount val="1"/>
                <c:pt idx="0">
                  <c:v>Total</c:v>
                </c:pt>
              </c:strCache>
            </c:strRef>
          </c:tx>
          <c:spPr>
            <a:solidFill>
              <a:srgbClr val="FFFF00"/>
            </a:solidFill>
            <a:ln w="76200">
              <a:noFill/>
            </a:ln>
            <a:effectLst>
              <a:glow rad="228600">
                <a:schemeClr val="accent2">
                  <a:satMod val="175000"/>
                  <a:alpha val="40000"/>
                </a:schemeClr>
              </a:glow>
            </a:effectLst>
            <a:scene3d>
              <a:camera prst="orthographicFront"/>
              <a:lightRig rig="threePt" dir="t"/>
            </a:scene3d>
            <a:sp3d>
              <a:bevelT/>
            </a:sp3d>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Arial Black" panose="020B0A0402010202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Sheet1!$A$2:$A$12</c:f>
              <c:strCache>
                <c:ptCount val="10"/>
                <c:pt idx="0">
                  <c:v>Cold Brew Coffee Pack (6 Bottles)</c:v>
                </c:pt>
                <c:pt idx="1">
                  <c:v>Coffee Beans (500g)</c:v>
                </c:pt>
                <c:pt idx="2">
                  <c:v>Instant Coffee Powder (100g)</c:v>
                </c:pt>
                <c:pt idx="3">
                  <c:v>Ground Espresso Coffee (250g)</c:v>
                </c:pt>
                <c:pt idx="4">
                  <c:v>Tote Bag with Coffee Design</c:v>
                </c:pt>
                <c:pt idx="5">
                  <c:v>Vanilla Coffee Syrup (250ml)</c:v>
                </c:pt>
                <c:pt idx="6">
                  <c:v>Coffee Art Print</c:v>
                </c:pt>
                <c:pt idx="7">
                  <c:v>Insulated Travel Mug</c:v>
                </c:pt>
                <c:pt idx="8">
                  <c:v>Organic Green Coffee Beans (500g)</c:v>
                </c:pt>
                <c:pt idx="9">
                  <c:v>Cold Brew Concentrate (500ml)</c:v>
                </c:pt>
              </c:strCache>
            </c:strRef>
          </c:cat>
          <c:val>
            <c:numRef>
              <c:f>Sheet1!$B$2:$B$12</c:f>
              <c:numCache>
                <c:formatCode>General</c:formatCode>
                <c:ptCount val="10"/>
                <c:pt idx="0">
                  <c:v>115</c:v>
                </c:pt>
                <c:pt idx="1">
                  <c:v>89</c:v>
                </c:pt>
                <c:pt idx="2">
                  <c:v>89</c:v>
                </c:pt>
                <c:pt idx="3">
                  <c:v>87</c:v>
                </c:pt>
                <c:pt idx="4">
                  <c:v>80</c:v>
                </c:pt>
                <c:pt idx="5">
                  <c:v>58</c:v>
                </c:pt>
                <c:pt idx="6">
                  <c:v>37</c:v>
                </c:pt>
                <c:pt idx="7">
                  <c:v>32</c:v>
                </c:pt>
                <c:pt idx="8">
                  <c:v>31</c:v>
                </c:pt>
                <c:pt idx="9">
                  <c:v>28</c:v>
                </c:pt>
              </c:numCache>
            </c:numRef>
          </c:val>
          <c:extLst>
            <c:ext xmlns:c16="http://schemas.microsoft.com/office/drawing/2014/chart" uri="{C3380CC4-5D6E-409C-BE32-E72D297353CC}">
              <c16:uniqueId val="{00000000-8B94-4348-A532-F4E3C1B89634}"/>
            </c:ext>
          </c:extLst>
        </c:ser>
        <c:dLbls>
          <c:dLblPos val="inEnd"/>
          <c:showLegendKey val="0"/>
          <c:showVal val="1"/>
          <c:showCatName val="0"/>
          <c:showSerName val="0"/>
          <c:showPercent val="0"/>
          <c:showBubbleSize val="0"/>
        </c:dLbls>
        <c:gapWidth val="355"/>
        <c:overlap val="-70"/>
        <c:axId val="791654672"/>
        <c:axId val="791660912"/>
      </c:barChart>
      <c:catAx>
        <c:axId val="791654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a:glow rad="101600">
              <a:schemeClr val="accent2">
                <a:satMod val="175000"/>
                <a:alpha val="40000"/>
              </a:schemeClr>
            </a:glow>
          </a:effectLst>
        </c:spPr>
        <c:txPr>
          <a:bodyPr rot="-60000000" spcFirstLastPara="1" vertOverflow="ellipsis" vert="horz" wrap="square" anchor="ctr" anchorCtr="1"/>
          <a:lstStyle/>
          <a:p>
            <a:pPr>
              <a:defRPr sz="1197" b="0" i="0" u="none" strike="noStrike" kern="1200" baseline="0">
                <a:solidFill>
                  <a:schemeClr val="bg1"/>
                </a:solidFill>
                <a:latin typeface="Arial Black" panose="020B0A04020102020204" pitchFamily="34" charset="0"/>
                <a:ea typeface="+mn-ea"/>
                <a:cs typeface="+mn-cs"/>
              </a:defRPr>
            </a:pPr>
            <a:endParaRPr lang="en-US"/>
          </a:p>
        </c:txPr>
        <c:crossAx val="791660912"/>
        <c:crosses val="autoZero"/>
        <c:auto val="1"/>
        <c:lblAlgn val="ctr"/>
        <c:lblOffset val="100"/>
        <c:noMultiLvlLbl val="0"/>
      </c:catAx>
      <c:valAx>
        <c:axId val="7916609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Arial Black" panose="020B0A04020102020204" pitchFamily="34" charset="0"/>
                <a:ea typeface="+mn-ea"/>
                <a:cs typeface="+mn-cs"/>
              </a:defRPr>
            </a:pPr>
            <a:endParaRPr lang="en-US"/>
          </a:p>
        </c:txPr>
        <c:crossAx val="7916546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 5 chatgpt'!$A$2:$A$6</cx:f>
        <cx:lvl ptCount="5">
          <cx:pt idx="0">Cold Brew Coffee Pack (6 Bottles)</cx:pt>
          <cx:pt idx="1">Coffee Beans (500g)</cx:pt>
          <cx:pt idx="2">Tote Bag with Coffee Design</cx:pt>
          <cx:pt idx="3">Ground Espresso Coffee (250g)</cx:pt>
          <cx:pt idx="4">Instant Coffee Powder (100g)</cx:pt>
        </cx:lvl>
      </cx:strDim>
      <cx:numDim type="val">
        <cx:f>'Q 5 chatgpt'!$B$2:$B$6</cx:f>
        <cx:lvl ptCount="5" formatCode="General">
          <cx:pt idx="0">103500</cx:pt>
          <cx:pt idx="1">53400</cx:pt>
          <cx:pt idx="2">40000</cx:pt>
          <cx:pt idx="3">30450</cx:pt>
          <cx:pt idx="4">22250</cx:pt>
        </cx:lvl>
      </cx:numDim>
    </cx:data>
  </cx:chartData>
  <cx:chart>
    <cx:title pos="t" align="ctr" overlay="0">
      <cx:tx>
        <cx:txData>
          <cx:v>TOP 5 Products</cx:v>
        </cx:txData>
      </cx:tx>
      <cx:spPr>
        <a:noFill/>
        <a:ln>
          <a:noFill/>
        </a:ln>
        <a:effectLst/>
      </cx:spPr>
      <cx:txPr>
        <a:bodyPr spcFirstLastPara="1" vertOverflow="ellipsis" horzOverflow="overflow" wrap="square" lIns="0" tIns="0" rIns="0" bIns="0" anchor="ctr" anchorCtr="1"/>
        <a:lstStyle/>
        <a:p>
          <a:pPr algn="ctr" rtl="0">
            <a:defRPr>
              <a:ln>
                <a:solidFill>
                  <a:srgbClr val="C00000"/>
                </a:solidFill>
              </a:ln>
              <a:solidFill>
                <a:schemeClr val="tx1"/>
              </a:solidFill>
              <a:latin typeface="Arial Black" panose="020B0A04020102020204" pitchFamily="34" charset="0"/>
              <a:ea typeface="Arial Black" panose="020B0A04020102020204" pitchFamily="34" charset="0"/>
              <a:cs typeface="Arial Black" panose="020B0A04020102020204" pitchFamily="34" charset="0"/>
            </a:defRPr>
          </a:pPr>
          <a:r>
            <a:rPr sz="2400" b="1" cap="none" spc="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ea typeface="+mn-ea"/>
              <a:cs typeface="+mn-cs"/>
            </a:rPr>
            <a:t>TOP 5 Products</a:t>
          </a:r>
        </a:p>
      </cx:txPr>
    </cx:title>
    <cx:plotArea>
      <cx:plotAreaRegion>
        <cx:series layoutId="funnel" uniqueId="{5CA8F700-5FD2-4113-96D7-C39D24DCBACB}">
          <cx:tx>
            <cx:txData>
              <cx:f>'Q 5 chatgpt'!$B$1</cx:f>
              <cx:v>Total_Revenue</cx:v>
            </cx:txData>
          </cx:tx>
          <cx: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cx:spPr>
          <cx:dataLabels>
            <cx:txPr>
              <a:bodyPr spcFirstLastPara="1" vertOverflow="ellipsis" horzOverflow="overflow" wrap="square" lIns="0" tIns="0" rIns="0" bIns="0" anchor="ctr" anchorCtr="1"/>
              <a:lstStyle/>
              <a:p>
                <a:pPr algn="ctr" rtl="0">
                  <a:defRPr>
                    <a:ln>
                      <a:solidFill>
                        <a:srgbClr val="C00000"/>
                      </a:solidFill>
                    </a:ln>
                    <a:solidFill>
                      <a:schemeClr val="tx1"/>
                    </a:solidFill>
                    <a:latin typeface="Arial Black" panose="020B0A04020102020204" pitchFamily="34" charset="0"/>
                    <a:ea typeface="Arial Black" panose="020B0A04020102020204" pitchFamily="34" charset="0"/>
                    <a:cs typeface="Arial Black" panose="020B0A04020102020204" pitchFamily="34" charset="0"/>
                  </a:defRPr>
                </a:pPr>
                <a:endParaRPr lang="en-US" sz="1197" b="0" i="0" u="none" strike="noStrike" baseline="0">
                  <a:ln>
                    <a:solidFill>
                      <a:srgbClr val="C00000"/>
                    </a:solidFill>
                  </a:ln>
                  <a:solidFill>
                    <a:schemeClr val="tx1"/>
                  </a:solidFill>
                  <a:latin typeface="Arial Black" panose="020B0A04020102020204" pitchFamily="34" charset="0"/>
                </a:endParaRPr>
              </a:p>
            </cx:txPr>
            <cx:visibility seriesName="0" categoryName="0" value="1"/>
          </cx:dataLabels>
          <cx:dataId val="0"/>
        </cx:series>
      </cx:plotAreaRegion>
      <cx:axis id="0">
        <cx:catScaling gapWidth="0.75"/>
        <cx:tickLabels/>
        <cx:txPr>
          <a:bodyPr spcFirstLastPara="1" vertOverflow="ellipsis" horzOverflow="overflow" wrap="square" lIns="0" tIns="0" rIns="0" bIns="0" anchor="ctr" anchorCtr="1"/>
          <a:lstStyle/>
          <a:p>
            <a:pPr algn="ctr" rtl="0">
              <a:defRPr sz="1800">
                <a:ln>
                  <a:solidFill>
                    <a:srgbClr val="C00000"/>
                  </a:solidFill>
                </a:ln>
                <a:solidFill>
                  <a:schemeClr val="tx1"/>
                </a:solidFill>
                <a:latin typeface="Arial Black" panose="020B0A04020102020204" pitchFamily="34" charset="0"/>
                <a:ea typeface="Arial Black" panose="020B0A04020102020204" pitchFamily="34" charset="0"/>
                <a:cs typeface="Arial Black" panose="020B0A04020102020204" pitchFamily="34" charset="0"/>
              </a:defRPr>
            </a:pPr>
            <a:endParaRPr lang="en-US" sz="1800" b="0" i="0" u="none" strike="noStrike" baseline="0">
              <a:ln>
                <a:solidFill>
                  <a:srgbClr val="C00000"/>
                </a:solidFill>
              </a:ln>
              <a:solidFill>
                <a:schemeClr val="tx1"/>
              </a:solidFill>
              <a:latin typeface="Arial Black" panose="020B0A04020102020204"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28">
  <cs:axisTitle>
    <cs:lnRef idx="0"/>
    <cs:fillRef idx="0"/>
    <cs:effectRef idx="0"/>
    <cs:fontRef idx="minor">
      <a:schemeClr val="tx1">
        <a:lumMod val="65000"/>
        <a:lumOff val="35000"/>
      </a:schemeClr>
    </cs:fontRef>
    <cs:defRPr sz="1197"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cs:chartArea>
  <cs:dataLabel>
    <cs:lnRef idx="0"/>
    <cs:fillRef idx="0"/>
    <cs:effectRef idx="0"/>
    <cs:fontRef idx="minor">
      <a:schemeClr val="tx1">
        <a:lumMod val="75000"/>
        <a:lumOff val="25000"/>
      </a:schemeClr>
    </cs:fontRef>
    <cs:defRPr sz="1197"/>
  </cs:dataLabel>
  <cs:dataLabelCallout>
    <cs:lnRef idx="0"/>
    <cs:fillRef idx="0"/>
    <cs:effectRef idx="0"/>
    <cs:fontRef idx="minor">
      <a:schemeClr val="lt1">
        <a:lumMod val="65000"/>
        <a:lumOff val="35000"/>
      </a:schemeClr>
    </cs:fontRef>
    <cs:spPr>
      <a:solidFill>
        <a:schemeClr val="dk1">
          <a:lumMod val="15000"/>
          <a:lumOff val="85000"/>
        </a:schemeClr>
      </a:solidFill>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schemeClr>
      </a:solidFill>
    </cs:spPr>
  </cs:dataPointMarker>
  <cs:dataPointMarkerLayout symbol="circle" size="8"/>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2857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25400" cap="flat" cmpd="sng" algn="ctr">
        <a:solidFill>
          <a:schemeClr val="tx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ajor">
      <a:schemeClr val="tx1">
        <a:lumMod val="65000"/>
        <a:lumOff val="35000"/>
      </a:schemeClr>
    </cs:fontRef>
    <cs:defRPr sz="220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28575">
        <a:solidFill>
          <a:schemeClr val="tx1">
            <a:lumMod val="50000"/>
            <a:lumOff val="50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E0DEF-02A7-4169-824F-A4EDED09A0BE}" type="datetimeFigureOut">
              <a:rPr lang="en-IN" smtClean="0"/>
              <a:t>07-02-2025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DD0F2-B105-42AD-8149-A50AF036FC6F}" type="slidenum">
              <a:rPr lang="en-IN" smtClean="0"/>
              <a:t>‹#›</a:t>
            </a:fld>
            <a:endParaRPr lang="en-IN"/>
          </a:p>
        </p:txBody>
      </p:sp>
    </p:spTree>
    <p:extLst>
      <p:ext uri="{BB962C8B-B14F-4D97-AF65-F5344CB8AC3E}">
        <p14:creationId xmlns:p14="http://schemas.microsoft.com/office/powerpoint/2010/main" val="761191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1</a:t>
            </a:fld>
            <a:endParaRPr lang="en-IN"/>
          </a:p>
        </p:txBody>
      </p:sp>
    </p:spTree>
    <p:extLst>
      <p:ext uri="{BB962C8B-B14F-4D97-AF65-F5344CB8AC3E}">
        <p14:creationId xmlns:p14="http://schemas.microsoft.com/office/powerpoint/2010/main" val="4260099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15</a:t>
            </a:fld>
            <a:endParaRPr lang="en-IN"/>
          </a:p>
        </p:txBody>
      </p:sp>
    </p:spTree>
    <p:extLst>
      <p:ext uri="{BB962C8B-B14F-4D97-AF65-F5344CB8AC3E}">
        <p14:creationId xmlns:p14="http://schemas.microsoft.com/office/powerpoint/2010/main" val="2963694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16</a:t>
            </a:fld>
            <a:endParaRPr lang="en-IN"/>
          </a:p>
        </p:txBody>
      </p:sp>
    </p:spTree>
    <p:extLst>
      <p:ext uri="{BB962C8B-B14F-4D97-AF65-F5344CB8AC3E}">
        <p14:creationId xmlns:p14="http://schemas.microsoft.com/office/powerpoint/2010/main" val="2139173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17</a:t>
            </a:fld>
            <a:endParaRPr lang="en-IN"/>
          </a:p>
        </p:txBody>
      </p:sp>
    </p:spTree>
    <p:extLst>
      <p:ext uri="{BB962C8B-B14F-4D97-AF65-F5344CB8AC3E}">
        <p14:creationId xmlns:p14="http://schemas.microsoft.com/office/powerpoint/2010/main" val="3363338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18</a:t>
            </a:fld>
            <a:endParaRPr lang="en-IN"/>
          </a:p>
        </p:txBody>
      </p:sp>
    </p:spTree>
    <p:extLst>
      <p:ext uri="{BB962C8B-B14F-4D97-AF65-F5344CB8AC3E}">
        <p14:creationId xmlns:p14="http://schemas.microsoft.com/office/powerpoint/2010/main" val="4269988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19</a:t>
            </a:fld>
            <a:endParaRPr lang="en-IN"/>
          </a:p>
        </p:txBody>
      </p:sp>
    </p:spTree>
    <p:extLst>
      <p:ext uri="{BB962C8B-B14F-4D97-AF65-F5344CB8AC3E}">
        <p14:creationId xmlns:p14="http://schemas.microsoft.com/office/powerpoint/2010/main" val="599418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20</a:t>
            </a:fld>
            <a:endParaRPr lang="en-IN"/>
          </a:p>
        </p:txBody>
      </p:sp>
    </p:spTree>
    <p:extLst>
      <p:ext uri="{BB962C8B-B14F-4D97-AF65-F5344CB8AC3E}">
        <p14:creationId xmlns:p14="http://schemas.microsoft.com/office/powerpoint/2010/main" val="205735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3</a:t>
            </a:fld>
            <a:endParaRPr lang="en-IN"/>
          </a:p>
        </p:txBody>
      </p:sp>
    </p:spTree>
    <p:extLst>
      <p:ext uri="{BB962C8B-B14F-4D97-AF65-F5344CB8AC3E}">
        <p14:creationId xmlns:p14="http://schemas.microsoft.com/office/powerpoint/2010/main" val="894838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5</a:t>
            </a:fld>
            <a:endParaRPr lang="en-IN"/>
          </a:p>
        </p:txBody>
      </p:sp>
    </p:spTree>
    <p:extLst>
      <p:ext uri="{BB962C8B-B14F-4D97-AF65-F5344CB8AC3E}">
        <p14:creationId xmlns:p14="http://schemas.microsoft.com/office/powerpoint/2010/main" val="251776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7</a:t>
            </a:fld>
            <a:endParaRPr lang="en-IN"/>
          </a:p>
        </p:txBody>
      </p:sp>
    </p:spTree>
    <p:extLst>
      <p:ext uri="{BB962C8B-B14F-4D97-AF65-F5344CB8AC3E}">
        <p14:creationId xmlns:p14="http://schemas.microsoft.com/office/powerpoint/2010/main" val="686316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8</a:t>
            </a:fld>
            <a:endParaRPr lang="en-IN"/>
          </a:p>
        </p:txBody>
      </p:sp>
    </p:spTree>
    <p:extLst>
      <p:ext uri="{BB962C8B-B14F-4D97-AF65-F5344CB8AC3E}">
        <p14:creationId xmlns:p14="http://schemas.microsoft.com/office/powerpoint/2010/main" val="1245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10</a:t>
            </a:fld>
            <a:endParaRPr lang="en-IN"/>
          </a:p>
        </p:txBody>
      </p:sp>
    </p:spTree>
    <p:extLst>
      <p:ext uri="{BB962C8B-B14F-4D97-AF65-F5344CB8AC3E}">
        <p14:creationId xmlns:p14="http://schemas.microsoft.com/office/powerpoint/2010/main" val="443674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11</a:t>
            </a:fld>
            <a:endParaRPr lang="en-IN"/>
          </a:p>
        </p:txBody>
      </p:sp>
    </p:spTree>
    <p:extLst>
      <p:ext uri="{BB962C8B-B14F-4D97-AF65-F5344CB8AC3E}">
        <p14:creationId xmlns:p14="http://schemas.microsoft.com/office/powerpoint/2010/main" val="279541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13</a:t>
            </a:fld>
            <a:endParaRPr lang="en-IN"/>
          </a:p>
        </p:txBody>
      </p:sp>
    </p:spTree>
    <p:extLst>
      <p:ext uri="{BB962C8B-B14F-4D97-AF65-F5344CB8AC3E}">
        <p14:creationId xmlns:p14="http://schemas.microsoft.com/office/powerpoint/2010/main" val="3331423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DD0F2-B105-42AD-8149-A50AF036FC6F}" type="slidenum">
              <a:rPr lang="en-IN" smtClean="0"/>
              <a:t>14</a:t>
            </a:fld>
            <a:endParaRPr lang="en-IN"/>
          </a:p>
        </p:txBody>
      </p:sp>
    </p:spTree>
    <p:extLst>
      <p:ext uri="{BB962C8B-B14F-4D97-AF65-F5344CB8AC3E}">
        <p14:creationId xmlns:p14="http://schemas.microsoft.com/office/powerpoint/2010/main" val="4203565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011D-8F85-C989-0F1F-1BEA581FF9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262CD0E-A896-5949-956F-E57F1BE32C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B7F11C-9E21-ECD9-72C3-CF47F4983E47}"/>
              </a:ext>
            </a:extLst>
          </p:cNvPr>
          <p:cNvSpPr>
            <a:spLocks noGrp="1"/>
          </p:cNvSpPr>
          <p:nvPr>
            <p:ph type="dt" sz="half" idx="10"/>
          </p:nvPr>
        </p:nvSpPr>
        <p:spPr/>
        <p:txBody>
          <a:bodyPr/>
          <a:lstStyle/>
          <a:p>
            <a:fld id="{2DAC1BF7-CAD3-4A14-900C-D331E4B58962}" type="datetimeFigureOut">
              <a:rPr lang="en-IN" smtClean="0"/>
              <a:t>07-02-2025</a:t>
            </a:fld>
            <a:endParaRPr lang="en-IN"/>
          </a:p>
        </p:txBody>
      </p:sp>
      <p:sp>
        <p:nvSpPr>
          <p:cNvPr id="5" name="Footer Placeholder 4">
            <a:extLst>
              <a:ext uri="{FF2B5EF4-FFF2-40B4-BE49-F238E27FC236}">
                <a16:creationId xmlns:a16="http://schemas.microsoft.com/office/drawing/2014/main" id="{2E33E708-FC7D-44B1-4B9D-4C06308FAA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D7BA00-A5AD-B2F5-4198-3CCB277347DF}"/>
              </a:ext>
            </a:extLst>
          </p:cNvPr>
          <p:cNvSpPr>
            <a:spLocks noGrp="1"/>
          </p:cNvSpPr>
          <p:nvPr>
            <p:ph type="sldNum" sz="quarter" idx="12"/>
          </p:nvPr>
        </p:nvSpPr>
        <p:spPr/>
        <p:txBody>
          <a:bodyPr/>
          <a:lstStyle/>
          <a:p>
            <a:fld id="{98C7AB29-C992-4E0A-BE2D-9DA3A5277AD5}" type="slidenum">
              <a:rPr lang="en-IN" smtClean="0"/>
              <a:t>‹#›</a:t>
            </a:fld>
            <a:endParaRPr lang="en-IN"/>
          </a:p>
        </p:txBody>
      </p:sp>
    </p:spTree>
    <p:extLst>
      <p:ext uri="{BB962C8B-B14F-4D97-AF65-F5344CB8AC3E}">
        <p14:creationId xmlns:p14="http://schemas.microsoft.com/office/powerpoint/2010/main" val="1485063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C8018-B75C-FD45-D76F-0000E2E3E74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E223F0-0C5D-E68E-D6ED-D35508C057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CFE611-FBF3-C5A6-F887-E5E6337FC4F2}"/>
              </a:ext>
            </a:extLst>
          </p:cNvPr>
          <p:cNvSpPr>
            <a:spLocks noGrp="1"/>
          </p:cNvSpPr>
          <p:nvPr>
            <p:ph type="dt" sz="half" idx="10"/>
          </p:nvPr>
        </p:nvSpPr>
        <p:spPr/>
        <p:txBody>
          <a:bodyPr/>
          <a:lstStyle/>
          <a:p>
            <a:fld id="{2DAC1BF7-CAD3-4A14-900C-D331E4B58962}" type="datetimeFigureOut">
              <a:rPr lang="en-IN" smtClean="0"/>
              <a:t>07-02-2025</a:t>
            </a:fld>
            <a:endParaRPr lang="en-IN"/>
          </a:p>
        </p:txBody>
      </p:sp>
      <p:sp>
        <p:nvSpPr>
          <p:cNvPr id="5" name="Footer Placeholder 4">
            <a:extLst>
              <a:ext uri="{FF2B5EF4-FFF2-40B4-BE49-F238E27FC236}">
                <a16:creationId xmlns:a16="http://schemas.microsoft.com/office/drawing/2014/main" id="{F674DFAC-16E8-344C-53DC-2C9153069D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E1A6D7-037E-B68F-7F8D-3360A2CDA9F3}"/>
              </a:ext>
            </a:extLst>
          </p:cNvPr>
          <p:cNvSpPr>
            <a:spLocks noGrp="1"/>
          </p:cNvSpPr>
          <p:nvPr>
            <p:ph type="sldNum" sz="quarter" idx="12"/>
          </p:nvPr>
        </p:nvSpPr>
        <p:spPr/>
        <p:txBody>
          <a:bodyPr/>
          <a:lstStyle/>
          <a:p>
            <a:fld id="{98C7AB29-C992-4E0A-BE2D-9DA3A5277AD5}" type="slidenum">
              <a:rPr lang="en-IN" smtClean="0"/>
              <a:t>‹#›</a:t>
            </a:fld>
            <a:endParaRPr lang="en-IN"/>
          </a:p>
        </p:txBody>
      </p:sp>
    </p:spTree>
    <p:extLst>
      <p:ext uri="{BB962C8B-B14F-4D97-AF65-F5344CB8AC3E}">
        <p14:creationId xmlns:p14="http://schemas.microsoft.com/office/powerpoint/2010/main" val="286844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668AD-3EC5-8972-2C2A-BA5BC858B4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E98247-C8DA-080B-A0C5-71F19E49C1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64389A-3062-304E-6BB6-FE1005CD0802}"/>
              </a:ext>
            </a:extLst>
          </p:cNvPr>
          <p:cNvSpPr>
            <a:spLocks noGrp="1"/>
          </p:cNvSpPr>
          <p:nvPr>
            <p:ph type="dt" sz="half" idx="10"/>
          </p:nvPr>
        </p:nvSpPr>
        <p:spPr/>
        <p:txBody>
          <a:bodyPr/>
          <a:lstStyle/>
          <a:p>
            <a:fld id="{2DAC1BF7-CAD3-4A14-900C-D331E4B58962}" type="datetimeFigureOut">
              <a:rPr lang="en-IN" smtClean="0"/>
              <a:t>07-02-2025</a:t>
            </a:fld>
            <a:endParaRPr lang="en-IN"/>
          </a:p>
        </p:txBody>
      </p:sp>
      <p:sp>
        <p:nvSpPr>
          <p:cNvPr id="5" name="Footer Placeholder 4">
            <a:extLst>
              <a:ext uri="{FF2B5EF4-FFF2-40B4-BE49-F238E27FC236}">
                <a16:creationId xmlns:a16="http://schemas.microsoft.com/office/drawing/2014/main" id="{30CC945C-764F-3105-403E-C358F15F74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53BBCF-50F5-1343-753E-934F3EB98583}"/>
              </a:ext>
            </a:extLst>
          </p:cNvPr>
          <p:cNvSpPr>
            <a:spLocks noGrp="1"/>
          </p:cNvSpPr>
          <p:nvPr>
            <p:ph type="sldNum" sz="quarter" idx="12"/>
          </p:nvPr>
        </p:nvSpPr>
        <p:spPr/>
        <p:txBody>
          <a:bodyPr/>
          <a:lstStyle/>
          <a:p>
            <a:fld id="{98C7AB29-C992-4E0A-BE2D-9DA3A5277AD5}" type="slidenum">
              <a:rPr lang="en-IN" smtClean="0"/>
              <a:t>‹#›</a:t>
            </a:fld>
            <a:endParaRPr lang="en-IN"/>
          </a:p>
        </p:txBody>
      </p:sp>
    </p:spTree>
    <p:extLst>
      <p:ext uri="{BB962C8B-B14F-4D97-AF65-F5344CB8AC3E}">
        <p14:creationId xmlns:p14="http://schemas.microsoft.com/office/powerpoint/2010/main" val="2252646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A2391-1FF0-DAE2-FC67-D85394DFFC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09ACB7-DAC3-011F-6D36-DB659D7FCC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B72736-48D7-FAF1-32D5-F55D549D732C}"/>
              </a:ext>
            </a:extLst>
          </p:cNvPr>
          <p:cNvSpPr>
            <a:spLocks noGrp="1"/>
          </p:cNvSpPr>
          <p:nvPr>
            <p:ph type="dt" sz="half" idx="10"/>
          </p:nvPr>
        </p:nvSpPr>
        <p:spPr/>
        <p:txBody>
          <a:bodyPr/>
          <a:lstStyle/>
          <a:p>
            <a:fld id="{2DAC1BF7-CAD3-4A14-900C-D331E4B58962}" type="datetimeFigureOut">
              <a:rPr lang="en-IN" smtClean="0"/>
              <a:t>07-02-2025</a:t>
            </a:fld>
            <a:endParaRPr lang="en-IN"/>
          </a:p>
        </p:txBody>
      </p:sp>
      <p:sp>
        <p:nvSpPr>
          <p:cNvPr id="5" name="Footer Placeholder 4">
            <a:extLst>
              <a:ext uri="{FF2B5EF4-FFF2-40B4-BE49-F238E27FC236}">
                <a16:creationId xmlns:a16="http://schemas.microsoft.com/office/drawing/2014/main" id="{86C8D265-A62B-EBBC-72E9-85206375AD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FEF3D3-B2DF-65EC-DC28-09F8ACA176F5}"/>
              </a:ext>
            </a:extLst>
          </p:cNvPr>
          <p:cNvSpPr>
            <a:spLocks noGrp="1"/>
          </p:cNvSpPr>
          <p:nvPr>
            <p:ph type="sldNum" sz="quarter" idx="12"/>
          </p:nvPr>
        </p:nvSpPr>
        <p:spPr/>
        <p:txBody>
          <a:bodyPr/>
          <a:lstStyle/>
          <a:p>
            <a:fld id="{98C7AB29-C992-4E0A-BE2D-9DA3A5277AD5}" type="slidenum">
              <a:rPr lang="en-IN" smtClean="0"/>
              <a:t>‹#›</a:t>
            </a:fld>
            <a:endParaRPr lang="en-IN"/>
          </a:p>
        </p:txBody>
      </p:sp>
    </p:spTree>
    <p:extLst>
      <p:ext uri="{BB962C8B-B14F-4D97-AF65-F5344CB8AC3E}">
        <p14:creationId xmlns:p14="http://schemas.microsoft.com/office/powerpoint/2010/main" val="110837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CBB6-C25B-09CD-95A7-AABCD2AB8F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A0B33D-7A3C-FB5C-CBD4-505477485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5B3D30-C587-042D-92DF-B88A22561DAE}"/>
              </a:ext>
            </a:extLst>
          </p:cNvPr>
          <p:cNvSpPr>
            <a:spLocks noGrp="1"/>
          </p:cNvSpPr>
          <p:nvPr>
            <p:ph type="dt" sz="half" idx="10"/>
          </p:nvPr>
        </p:nvSpPr>
        <p:spPr/>
        <p:txBody>
          <a:bodyPr/>
          <a:lstStyle/>
          <a:p>
            <a:fld id="{2DAC1BF7-CAD3-4A14-900C-D331E4B58962}" type="datetimeFigureOut">
              <a:rPr lang="en-IN" smtClean="0"/>
              <a:t>07-02-2025</a:t>
            </a:fld>
            <a:endParaRPr lang="en-IN"/>
          </a:p>
        </p:txBody>
      </p:sp>
      <p:sp>
        <p:nvSpPr>
          <p:cNvPr id="5" name="Footer Placeholder 4">
            <a:extLst>
              <a:ext uri="{FF2B5EF4-FFF2-40B4-BE49-F238E27FC236}">
                <a16:creationId xmlns:a16="http://schemas.microsoft.com/office/drawing/2014/main" id="{521A778C-A698-F212-B850-6F87C85BF7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021DAB-2BB1-BB87-BD0C-32C5B706E228}"/>
              </a:ext>
            </a:extLst>
          </p:cNvPr>
          <p:cNvSpPr>
            <a:spLocks noGrp="1"/>
          </p:cNvSpPr>
          <p:nvPr>
            <p:ph type="sldNum" sz="quarter" idx="12"/>
          </p:nvPr>
        </p:nvSpPr>
        <p:spPr/>
        <p:txBody>
          <a:bodyPr/>
          <a:lstStyle/>
          <a:p>
            <a:fld id="{98C7AB29-C992-4E0A-BE2D-9DA3A5277AD5}" type="slidenum">
              <a:rPr lang="en-IN" smtClean="0"/>
              <a:t>‹#›</a:t>
            </a:fld>
            <a:endParaRPr lang="en-IN"/>
          </a:p>
        </p:txBody>
      </p:sp>
    </p:spTree>
    <p:extLst>
      <p:ext uri="{BB962C8B-B14F-4D97-AF65-F5344CB8AC3E}">
        <p14:creationId xmlns:p14="http://schemas.microsoft.com/office/powerpoint/2010/main" val="367545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E47D-C278-98CB-141E-8009CC51A8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FFC9BC-DD01-86B5-C084-94DF1743D2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4B2E5C-798E-D0CB-972C-D814D9B537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7916D70-2F66-3B88-6945-E6EDD313E54C}"/>
              </a:ext>
            </a:extLst>
          </p:cNvPr>
          <p:cNvSpPr>
            <a:spLocks noGrp="1"/>
          </p:cNvSpPr>
          <p:nvPr>
            <p:ph type="dt" sz="half" idx="10"/>
          </p:nvPr>
        </p:nvSpPr>
        <p:spPr/>
        <p:txBody>
          <a:bodyPr/>
          <a:lstStyle/>
          <a:p>
            <a:fld id="{2DAC1BF7-CAD3-4A14-900C-D331E4B58962}" type="datetimeFigureOut">
              <a:rPr lang="en-IN" smtClean="0"/>
              <a:t>07-02-2025</a:t>
            </a:fld>
            <a:endParaRPr lang="en-IN"/>
          </a:p>
        </p:txBody>
      </p:sp>
      <p:sp>
        <p:nvSpPr>
          <p:cNvPr id="6" name="Footer Placeholder 5">
            <a:extLst>
              <a:ext uri="{FF2B5EF4-FFF2-40B4-BE49-F238E27FC236}">
                <a16:creationId xmlns:a16="http://schemas.microsoft.com/office/drawing/2014/main" id="{60830156-256C-67B8-D28A-73D07BA27B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AA8A5C-7779-957A-4901-491B1BE37958}"/>
              </a:ext>
            </a:extLst>
          </p:cNvPr>
          <p:cNvSpPr>
            <a:spLocks noGrp="1"/>
          </p:cNvSpPr>
          <p:nvPr>
            <p:ph type="sldNum" sz="quarter" idx="12"/>
          </p:nvPr>
        </p:nvSpPr>
        <p:spPr/>
        <p:txBody>
          <a:bodyPr/>
          <a:lstStyle/>
          <a:p>
            <a:fld id="{98C7AB29-C992-4E0A-BE2D-9DA3A5277AD5}" type="slidenum">
              <a:rPr lang="en-IN" smtClean="0"/>
              <a:t>‹#›</a:t>
            </a:fld>
            <a:endParaRPr lang="en-IN"/>
          </a:p>
        </p:txBody>
      </p:sp>
    </p:spTree>
    <p:extLst>
      <p:ext uri="{BB962C8B-B14F-4D97-AF65-F5344CB8AC3E}">
        <p14:creationId xmlns:p14="http://schemas.microsoft.com/office/powerpoint/2010/main" val="3429462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01BD-2FAA-2803-2C20-BB5E3DF161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F295B6-4577-E4FA-44C5-1D3CDBAFA5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C17B8D-32CF-9EE0-0F18-D1079556C4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2A27E9-2C16-2E9F-9373-D89E01ED44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5DD2DB-F673-5A56-C522-A4632A41F4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81D64A-716E-48D4-DEF0-40C335D0B4D1}"/>
              </a:ext>
            </a:extLst>
          </p:cNvPr>
          <p:cNvSpPr>
            <a:spLocks noGrp="1"/>
          </p:cNvSpPr>
          <p:nvPr>
            <p:ph type="dt" sz="half" idx="10"/>
          </p:nvPr>
        </p:nvSpPr>
        <p:spPr/>
        <p:txBody>
          <a:bodyPr/>
          <a:lstStyle/>
          <a:p>
            <a:fld id="{2DAC1BF7-CAD3-4A14-900C-D331E4B58962}" type="datetimeFigureOut">
              <a:rPr lang="en-IN" smtClean="0"/>
              <a:t>07-02-2025</a:t>
            </a:fld>
            <a:endParaRPr lang="en-IN"/>
          </a:p>
        </p:txBody>
      </p:sp>
      <p:sp>
        <p:nvSpPr>
          <p:cNvPr id="8" name="Footer Placeholder 7">
            <a:extLst>
              <a:ext uri="{FF2B5EF4-FFF2-40B4-BE49-F238E27FC236}">
                <a16:creationId xmlns:a16="http://schemas.microsoft.com/office/drawing/2014/main" id="{0803FF5A-9C3F-790A-2FF9-DC30A42B20A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5A54FA7-DDF0-AE4F-6E14-6580AA4FCED3}"/>
              </a:ext>
            </a:extLst>
          </p:cNvPr>
          <p:cNvSpPr>
            <a:spLocks noGrp="1"/>
          </p:cNvSpPr>
          <p:nvPr>
            <p:ph type="sldNum" sz="quarter" idx="12"/>
          </p:nvPr>
        </p:nvSpPr>
        <p:spPr/>
        <p:txBody>
          <a:bodyPr/>
          <a:lstStyle/>
          <a:p>
            <a:fld id="{98C7AB29-C992-4E0A-BE2D-9DA3A5277AD5}" type="slidenum">
              <a:rPr lang="en-IN" smtClean="0"/>
              <a:t>‹#›</a:t>
            </a:fld>
            <a:endParaRPr lang="en-IN"/>
          </a:p>
        </p:txBody>
      </p:sp>
    </p:spTree>
    <p:extLst>
      <p:ext uri="{BB962C8B-B14F-4D97-AF65-F5344CB8AC3E}">
        <p14:creationId xmlns:p14="http://schemas.microsoft.com/office/powerpoint/2010/main" val="685980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1E49-DD12-C8AD-5B42-3D3AB60B329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D4F11B-4EC1-FCDF-42E4-F705C2009320}"/>
              </a:ext>
            </a:extLst>
          </p:cNvPr>
          <p:cNvSpPr>
            <a:spLocks noGrp="1"/>
          </p:cNvSpPr>
          <p:nvPr>
            <p:ph type="dt" sz="half" idx="10"/>
          </p:nvPr>
        </p:nvSpPr>
        <p:spPr/>
        <p:txBody>
          <a:bodyPr/>
          <a:lstStyle/>
          <a:p>
            <a:fld id="{2DAC1BF7-CAD3-4A14-900C-D331E4B58962}" type="datetimeFigureOut">
              <a:rPr lang="en-IN" smtClean="0"/>
              <a:t>07-02-2025</a:t>
            </a:fld>
            <a:endParaRPr lang="en-IN"/>
          </a:p>
        </p:txBody>
      </p:sp>
      <p:sp>
        <p:nvSpPr>
          <p:cNvPr id="4" name="Footer Placeholder 3">
            <a:extLst>
              <a:ext uri="{FF2B5EF4-FFF2-40B4-BE49-F238E27FC236}">
                <a16:creationId xmlns:a16="http://schemas.microsoft.com/office/drawing/2014/main" id="{DDA38DBA-8CF5-056A-5D83-42C97C008E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73D01F3-E04C-AE9C-3D08-6D2080BB1D63}"/>
              </a:ext>
            </a:extLst>
          </p:cNvPr>
          <p:cNvSpPr>
            <a:spLocks noGrp="1"/>
          </p:cNvSpPr>
          <p:nvPr>
            <p:ph type="sldNum" sz="quarter" idx="12"/>
          </p:nvPr>
        </p:nvSpPr>
        <p:spPr/>
        <p:txBody>
          <a:bodyPr/>
          <a:lstStyle/>
          <a:p>
            <a:fld id="{98C7AB29-C992-4E0A-BE2D-9DA3A5277AD5}" type="slidenum">
              <a:rPr lang="en-IN" smtClean="0"/>
              <a:t>‹#›</a:t>
            </a:fld>
            <a:endParaRPr lang="en-IN"/>
          </a:p>
        </p:txBody>
      </p:sp>
    </p:spTree>
    <p:extLst>
      <p:ext uri="{BB962C8B-B14F-4D97-AF65-F5344CB8AC3E}">
        <p14:creationId xmlns:p14="http://schemas.microsoft.com/office/powerpoint/2010/main" val="3854634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D32ED0-7BCF-8F05-397A-8AF0563F02C1}"/>
              </a:ext>
            </a:extLst>
          </p:cNvPr>
          <p:cNvSpPr>
            <a:spLocks noGrp="1"/>
          </p:cNvSpPr>
          <p:nvPr>
            <p:ph type="dt" sz="half" idx="10"/>
          </p:nvPr>
        </p:nvSpPr>
        <p:spPr/>
        <p:txBody>
          <a:bodyPr/>
          <a:lstStyle/>
          <a:p>
            <a:fld id="{2DAC1BF7-CAD3-4A14-900C-D331E4B58962}" type="datetimeFigureOut">
              <a:rPr lang="en-IN" smtClean="0"/>
              <a:t>07-02-2025</a:t>
            </a:fld>
            <a:endParaRPr lang="en-IN"/>
          </a:p>
        </p:txBody>
      </p:sp>
      <p:sp>
        <p:nvSpPr>
          <p:cNvPr id="3" name="Footer Placeholder 2">
            <a:extLst>
              <a:ext uri="{FF2B5EF4-FFF2-40B4-BE49-F238E27FC236}">
                <a16:creationId xmlns:a16="http://schemas.microsoft.com/office/drawing/2014/main" id="{A5641021-6B11-A6B8-18EC-F5A65C7752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87775CA-BE9D-95D3-5092-9A366B9EC5A7}"/>
              </a:ext>
            </a:extLst>
          </p:cNvPr>
          <p:cNvSpPr>
            <a:spLocks noGrp="1"/>
          </p:cNvSpPr>
          <p:nvPr>
            <p:ph type="sldNum" sz="quarter" idx="12"/>
          </p:nvPr>
        </p:nvSpPr>
        <p:spPr/>
        <p:txBody>
          <a:bodyPr/>
          <a:lstStyle/>
          <a:p>
            <a:fld id="{98C7AB29-C992-4E0A-BE2D-9DA3A5277AD5}" type="slidenum">
              <a:rPr lang="en-IN" smtClean="0"/>
              <a:t>‹#›</a:t>
            </a:fld>
            <a:endParaRPr lang="en-IN"/>
          </a:p>
        </p:txBody>
      </p:sp>
    </p:spTree>
    <p:extLst>
      <p:ext uri="{BB962C8B-B14F-4D97-AF65-F5344CB8AC3E}">
        <p14:creationId xmlns:p14="http://schemas.microsoft.com/office/powerpoint/2010/main" val="2963801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5B03-CB23-5ED6-3A7E-82AA905670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75BA42-6E3B-4620-7F2A-27D530E5F9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D33A53-8CD6-1523-EA47-2346AEADC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D2B3D-B904-F0CE-2000-BDEE3DAD2875}"/>
              </a:ext>
            </a:extLst>
          </p:cNvPr>
          <p:cNvSpPr>
            <a:spLocks noGrp="1"/>
          </p:cNvSpPr>
          <p:nvPr>
            <p:ph type="dt" sz="half" idx="10"/>
          </p:nvPr>
        </p:nvSpPr>
        <p:spPr/>
        <p:txBody>
          <a:bodyPr/>
          <a:lstStyle/>
          <a:p>
            <a:fld id="{2DAC1BF7-CAD3-4A14-900C-D331E4B58962}" type="datetimeFigureOut">
              <a:rPr lang="en-IN" smtClean="0"/>
              <a:t>07-02-2025</a:t>
            </a:fld>
            <a:endParaRPr lang="en-IN"/>
          </a:p>
        </p:txBody>
      </p:sp>
      <p:sp>
        <p:nvSpPr>
          <p:cNvPr id="6" name="Footer Placeholder 5">
            <a:extLst>
              <a:ext uri="{FF2B5EF4-FFF2-40B4-BE49-F238E27FC236}">
                <a16:creationId xmlns:a16="http://schemas.microsoft.com/office/drawing/2014/main" id="{510A61E6-74CD-9E0F-DAB3-BC72C2B7F3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C87F1E-9215-41CF-4A81-02F98FA35F79}"/>
              </a:ext>
            </a:extLst>
          </p:cNvPr>
          <p:cNvSpPr>
            <a:spLocks noGrp="1"/>
          </p:cNvSpPr>
          <p:nvPr>
            <p:ph type="sldNum" sz="quarter" idx="12"/>
          </p:nvPr>
        </p:nvSpPr>
        <p:spPr/>
        <p:txBody>
          <a:bodyPr/>
          <a:lstStyle/>
          <a:p>
            <a:fld id="{98C7AB29-C992-4E0A-BE2D-9DA3A5277AD5}" type="slidenum">
              <a:rPr lang="en-IN" smtClean="0"/>
              <a:t>‹#›</a:t>
            </a:fld>
            <a:endParaRPr lang="en-IN"/>
          </a:p>
        </p:txBody>
      </p:sp>
    </p:spTree>
    <p:extLst>
      <p:ext uri="{BB962C8B-B14F-4D97-AF65-F5344CB8AC3E}">
        <p14:creationId xmlns:p14="http://schemas.microsoft.com/office/powerpoint/2010/main" val="2057719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DC55-16D1-A5E1-2131-2F1FDDBAA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51BCA5-31F2-2931-5CBF-6335DD407E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64D25F5-3193-36E5-97EF-0CD3E44456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745692-BDE0-07A4-9D96-7BFE15F626E3}"/>
              </a:ext>
            </a:extLst>
          </p:cNvPr>
          <p:cNvSpPr>
            <a:spLocks noGrp="1"/>
          </p:cNvSpPr>
          <p:nvPr>
            <p:ph type="dt" sz="half" idx="10"/>
          </p:nvPr>
        </p:nvSpPr>
        <p:spPr/>
        <p:txBody>
          <a:bodyPr/>
          <a:lstStyle/>
          <a:p>
            <a:fld id="{2DAC1BF7-CAD3-4A14-900C-D331E4B58962}" type="datetimeFigureOut">
              <a:rPr lang="en-IN" smtClean="0"/>
              <a:t>07-02-2025</a:t>
            </a:fld>
            <a:endParaRPr lang="en-IN"/>
          </a:p>
        </p:txBody>
      </p:sp>
      <p:sp>
        <p:nvSpPr>
          <p:cNvPr id="6" name="Footer Placeholder 5">
            <a:extLst>
              <a:ext uri="{FF2B5EF4-FFF2-40B4-BE49-F238E27FC236}">
                <a16:creationId xmlns:a16="http://schemas.microsoft.com/office/drawing/2014/main" id="{F6612108-F1AB-954E-8C66-DE6DEB0667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161E63-27B7-CA6A-B7F6-337E5DA63D87}"/>
              </a:ext>
            </a:extLst>
          </p:cNvPr>
          <p:cNvSpPr>
            <a:spLocks noGrp="1"/>
          </p:cNvSpPr>
          <p:nvPr>
            <p:ph type="sldNum" sz="quarter" idx="12"/>
          </p:nvPr>
        </p:nvSpPr>
        <p:spPr/>
        <p:txBody>
          <a:bodyPr/>
          <a:lstStyle/>
          <a:p>
            <a:fld id="{98C7AB29-C992-4E0A-BE2D-9DA3A5277AD5}" type="slidenum">
              <a:rPr lang="en-IN" smtClean="0"/>
              <a:t>‹#›</a:t>
            </a:fld>
            <a:endParaRPr lang="en-IN"/>
          </a:p>
        </p:txBody>
      </p:sp>
    </p:spTree>
    <p:extLst>
      <p:ext uri="{BB962C8B-B14F-4D97-AF65-F5344CB8AC3E}">
        <p14:creationId xmlns:p14="http://schemas.microsoft.com/office/powerpoint/2010/main" val="3464086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74879E-AA55-A6AA-19CD-688D3C1FD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804F92-4ED5-1C5A-A562-C626A9B596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224094-3D2E-F0B4-5FC6-08462B1A57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AC1BF7-CAD3-4A14-900C-D331E4B58962}" type="datetimeFigureOut">
              <a:rPr lang="en-IN" smtClean="0"/>
              <a:t>07-02-2025</a:t>
            </a:fld>
            <a:endParaRPr lang="en-IN"/>
          </a:p>
        </p:txBody>
      </p:sp>
      <p:sp>
        <p:nvSpPr>
          <p:cNvPr id="5" name="Footer Placeholder 4">
            <a:extLst>
              <a:ext uri="{FF2B5EF4-FFF2-40B4-BE49-F238E27FC236}">
                <a16:creationId xmlns:a16="http://schemas.microsoft.com/office/drawing/2014/main" id="{FECBF550-4E57-EDB1-399F-1E7120A381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AC019EE-4DFB-DDBA-A6A1-8AC2AC4C2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C7AB29-C992-4E0A-BE2D-9DA3A5277AD5}" type="slidenum">
              <a:rPr lang="en-IN" smtClean="0"/>
              <a:t>‹#›</a:t>
            </a:fld>
            <a:endParaRPr lang="en-IN"/>
          </a:p>
        </p:txBody>
      </p:sp>
    </p:spTree>
    <p:extLst>
      <p:ext uri="{BB962C8B-B14F-4D97-AF65-F5344CB8AC3E}">
        <p14:creationId xmlns:p14="http://schemas.microsoft.com/office/powerpoint/2010/main" val="865038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14/relationships/chartEx" Target="../charts/chartEx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670C23-2B21-F4E5-9CA4-3920653BBD7A}"/>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298680" cy="691800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Rectangle 10">
            <a:extLst>
              <a:ext uri="{FF2B5EF4-FFF2-40B4-BE49-F238E27FC236}">
                <a16:creationId xmlns:a16="http://schemas.microsoft.com/office/drawing/2014/main" id="{E994E8EC-5ACE-53C8-57C5-F0DF19D8D433}"/>
              </a:ext>
            </a:extLst>
          </p:cNvPr>
          <p:cNvSpPr/>
          <p:nvPr/>
        </p:nvSpPr>
        <p:spPr>
          <a:xfrm>
            <a:off x="-121920" y="1536174"/>
            <a:ext cx="7160484" cy="3785652"/>
          </a:xfrm>
          <a:prstGeom prst="rect">
            <a:avLst/>
          </a:prstGeom>
          <a:noFill/>
        </p:spPr>
        <p:txBody>
          <a:bodyPr wrap="square" lIns="91440" tIns="45720" rIns="91440" bIns="45720">
            <a:spAutoFit/>
          </a:bodyPr>
          <a:lstStyle/>
          <a:p>
            <a:pPr algn="ctr"/>
            <a:r>
              <a:rPr lang="en-US" sz="60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rPr>
              <a:t>"From Beans to Data Coffee Sales Analysis in MySQL"</a:t>
            </a:r>
            <a:endParaRPr lang="en-IN" sz="60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675138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5F138D-5ABC-DF41-85AC-E63EB2021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18020"/>
          </a:xfrm>
          <a:prstGeom prst="rect">
            <a:avLst/>
          </a:prstGeom>
        </p:spPr>
      </p:pic>
      <p:graphicFrame>
        <p:nvGraphicFramePr>
          <p:cNvPr id="2" name="Table 1">
            <a:extLst>
              <a:ext uri="{FF2B5EF4-FFF2-40B4-BE49-F238E27FC236}">
                <a16:creationId xmlns:a16="http://schemas.microsoft.com/office/drawing/2014/main" id="{9C3CC901-C2BC-DF51-2DF5-471E470516CE}"/>
              </a:ext>
            </a:extLst>
          </p:cNvPr>
          <p:cNvGraphicFramePr>
            <a:graphicFrameLocks noGrp="1"/>
          </p:cNvGraphicFramePr>
          <p:nvPr>
            <p:extLst>
              <p:ext uri="{D42A27DB-BD31-4B8C-83A1-F6EECF244321}">
                <p14:modId xmlns:p14="http://schemas.microsoft.com/office/powerpoint/2010/main" val="4012802101"/>
              </p:ext>
            </p:extLst>
          </p:nvPr>
        </p:nvGraphicFramePr>
        <p:xfrm>
          <a:off x="6851904" y="0"/>
          <a:ext cx="5340096" cy="7104174"/>
        </p:xfrm>
        <a:graphic>
          <a:graphicData uri="http://schemas.openxmlformats.org/drawingml/2006/table">
            <a:tbl>
              <a:tblPr>
                <a:tableStyleId>{284E427A-3D55-4303-BF80-6455036E1DE7}</a:tableStyleId>
              </a:tblPr>
              <a:tblGrid>
                <a:gridCol w="3603034">
                  <a:extLst>
                    <a:ext uri="{9D8B030D-6E8A-4147-A177-3AD203B41FA5}">
                      <a16:colId xmlns:a16="http://schemas.microsoft.com/office/drawing/2014/main" val="3664275187"/>
                    </a:ext>
                  </a:extLst>
                </a:gridCol>
                <a:gridCol w="1737062">
                  <a:extLst>
                    <a:ext uri="{9D8B030D-6E8A-4147-A177-3AD203B41FA5}">
                      <a16:colId xmlns:a16="http://schemas.microsoft.com/office/drawing/2014/main" val="3676751289"/>
                    </a:ext>
                  </a:extLst>
                </a:gridCol>
              </a:tblGrid>
              <a:tr h="276301">
                <a:tc>
                  <a:txBody>
                    <a:bodyPr/>
                    <a:lstStyle/>
                    <a:p>
                      <a:pPr algn="ctr" fontAlgn="b"/>
                      <a:r>
                        <a:rPr lang="en-IN" sz="1400" b="1" u="none" strike="noStrike" dirty="0" err="1">
                          <a:solidFill>
                            <a:schemeClr val="tx1"/>
                          </a:solidFill>
                          <a:effectLst/>
                          <a:latin typeface="Arial Black" panose="020B0A04020102020204" pitchFamily="34" charset="0"/>
                        </a:rPr>
                        <a:t>Product_Name</a:t>
                      </a:r>
                      <a:endParaRPr lang="en-IN" sz="1400" b="1" i="0" u="none" strike="noStrike" dirty="0">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1" u="none" strike="noStrike" dirty="0" err="1">
                          <a:solidFill>
                            <a:schemeClr val="tx1"/>
                          </a:solidFill>
                          <a:effectLst/>
                          <a:latin typeface="Arial Black" panose="020B0A04020102020204" pitchFamily="34" charset="0"/>
                        </a:rPr>
                        <a:t>Average_Rating</a:t>
                      </a:r>
                      <a:endParaRPr lang="en-IN" sz="1400" b="1" i="0" u="none" strike="noStrike" dirty="0">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444742178"/>
                  </a:ext>
                </a:extLst>
              </a:tr>
              <a:tr h="276301">
                <a:tc>
                  <a:txBody>
                    <a:bodyPr/>
                    <a:lstStyle/>
                    <a:p>
                      <a:pPr algn="ctr" fontAlgn="b"/>
                      <a:r>
                        <a:rPr lang="en-IN" sz="1400" b="0" u="none" strike="noStrike">
                          <a:solidFill>
                            <a:schemeClr val="tx1"/>
                          </a:solidFill>
                          <a:effectLst/>
                          <a:latin typeface="Arial Black" panose="020B0A04020102020204" pitchFamily="34" charset="0"/>
                        </a:rPr>
                        <a:t>Specialty Coffee Subscription</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5</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1995498753"/>
                  </a:ext>
                </a:extLst>
              </a:tr>
              <a:tr h="231140">
                <a:tc>
                  <a:txBody>
                    <a:bodyPr/>
                    <a:lstStyle/>
                    <a:p>
                      <a:pPr algn="ctr" fontAlgn="b"/>
                      <a:r>
                        <a:rPr lang="en-IN" sz="1400" b="0" u="none" strike="noStrike">
                          <a:solidFill>
                            <a:schemeClr val="tx1"/>
                          </a:solidFill>
                          <a:effectLst/>
                          <a:latin typeface="Arial Black" panose="020B0A04020102020204" pitchFamily="34" charset="0"/>
                        </a:rPr>
                        <a:t>Caramel Syrup (250ml)</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5</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1671900619"/>
                  </a:ext>
                </a:extLst>
              </a:tr>
              <a:tr h="231140">
                <a:tc>
                  <a:txBody>
                    <a:bodyPr/>
                    <a:lstStyle/>
                    <a:p>
                      <a:pPr algn="ctr" fontAlgn="b"/>
                      <a:r>
                        <a:rPr lang="en-IN" sz="1400" b="0" u="none" strike="noStrike">
                          <a:solidFill>
                            <a:schemeClr val="tx1"/>
                          </a:solidFill>
                          <a:effectLst/>
                          <a:latin typeface="Arial Black" panose="020B0A04020102020204" pitchFamily="34" charset="0"/>
                        </a:rPr>
                        <a:t>Coffee-Themed Notebook</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4.8</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3951922024"/>
                  </a:ext>
                </a:extLst>
              </a:tr>
              <a:tr h="276301">
                <a:tc>
                  <a:txBody>
                    <a:bodyPr/>
                    <a:lstStyle/>
                    <a:p>
                      <a:pPr algn="ctr" fontAlgn="b"/>
                      <a:r>
                        <a:rPr lang="en-US" sz="1400" b="0" u="none" strike="noStrike">
                          <a:solidFill>
                            <a:schemeClr val="tx1"/>
                          </a:solidFill>
                          <a:effectLst/>
                          <a:latin typeface="Arial Black" panose="020B0A04020102020204" pitchFamily="34" charset="0"/>
                        </a:rPr>
                        <a:t>Organic Green Coffee Beans (500g)</a:t>
                      </a:r>
                      <a:endParaRPr lang="en-US"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4.6</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511085390"/>
                  </a:ext>
                </a:extLst>
              </a:tr>
              <a:tr h="276301">
                <a:tc>
                  <a:txBody>
                    <a:bodyPr/>
                    <a:lstStyle/>
                    <a:p>
                      <a:pPr algn="ctr" fontAlgn="b"/>
                      <a:r>
                        <a:rPr lang="en-US" sz="1400" b="0" u="none" strike="noStrike">
                          <a:solidFill>
                            <a:schemeClr val="tx1"/>
                          </a:solidFill>
                          <a:effectLst/>
                          <a:latin typeface="Arial Black" panose="020B0A04020102020204" pitchFamily="34" charset="0"/>
                        </a:rPr>
                        <a:t>Flavored Coffee Pods (Pack of 10)</a:t>
                      </a:r>
                      <a:endParaRPr lang="en-US"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4.6</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2946847132"/>
                  </a:ext>
                </a:extLst>
              </a:tr>
              <a:tr h="231140">
                <a:tc>
                  <a:txBody>
                    <a:bodyPr/>
                    <a:lstStyle/>
                    <a:p>
                      <a:pPr algn="ctr" fontAlgn="b"/>
                      <a:r>
                        <a:rPr lang="en-IN" sz="1400" b="0" u="none" strike="noStrike">
                          <a:solidFill>
                            <a:schemeClr val="tx1"/>
                          </a:solidFill>
                          <a:effectLst/>
                          <a:latin typeface="Arial Black" panose="020B0A04020102020204" pitchFamily="34" charset="0"/>
                        </a:rPr>
                        <a:t>Coffee Plant Kit (DIY)</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4.6</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1176470108"/>
                  </a:ext>
                </a:extLst>
              </a:tr>
              <a:tr h="231140">
                <a:tc>
                  <a:txBody>
                    <a:bodyPr/>
                    <a:lstStyle/>
                    <a:p>
                      <a:pPr algn="ctr" fontAlgn="b"/>
                      <a:r>
                        <a:rPr lang="en-IN" sz="1400" b="0" u="none" strike="noStrike">
                          <a:solidFill>
                            <a:schemeClr val="tx1"/>
                          </a:solidFill>
                          <a:effectLst/>
                          <a:latin typeface="Arial Black" panose="020B0A04020102020204" pitchFamily="34" charset="0"/>
                        </a:rPr>
                        <a:t>Coffee Beans (500g)</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4.6</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3143913063"/>
                  </a:ext>
                </a:extLst>
              </a:tr>
              <a:tr h="231140">
                <a:tc>
                  <a:txBody>
                    <a:bodyPr/>
                    <a:lstStyle/>
                    <a:p>
                      <a:pPr algn="ctr" fontAlgn="b"/>
                      <a:r>
                        <a:rPr lang="en-IN" sz="1400" b="0" u="none" strike="noStrike">
                          <a:solidFill>
                            <a:schemeClr val="tx1"/>
                          </a:solidFill>
                          <a:effectLst/>
                          <a:latin typeface="Arial Black" panose="020B0A04020102020204" pitchFamily="34" charset="0"/>
                        </a:rPr>
                        <a:t>Coffee Drip Bags (10 Bags)</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4.6</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4190662035"/>
                  </a:ext>
                </a:extLst>
              </a:tr>
              <a:tr h="276301">
                <a:tc>
                  <a:txBody>
                    <a:bodyPr/>
                    <a:lstStyle/>
                    <a:p>
                      <a:pPr algn="ctr" fontAlgn="b"/>
                      <a:r>
                        <a:rPr lang="en-IN" sz="1400" b="0" u="none" strike="noStrike">
                          <a:solidFill>
                            <a:schemeClr val="tx1"/>
                          </a:solidFill>
                          <a:effectLst/>
                          <a:latin typeface="Arial Black" panose="020B0A04020102020204" pitchFamily="34" charset="0"/>
                        </a:rPr>
                        <a:t>Instant Coffee Powder (100g)</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4.5</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4029637910"/>
                  </a:ext>
                </a:extLst>
              </a:tr>
              <a:tr h="276301">
                <a:tc>
                  <a:txBody>
                    <a:bodyPr/>
                    <a:lstStyle/>
                    <a:p>
                      <a:pPr algn="ctr" fontAlgn="b"/>
                      <a:r>
                        <a:rPr lang="en-IN" sz="1400" b="0" u="none" strike="noStrike">
                          <a:solidFill>
                            <a:schemeClr val="tx1"/>
                          </a:solidFill>
                          <a:effectLst/>
                          <a:latin typeface="Arial Black" panose="020B0A04020102020204" pitchFamily="34" charset="0"/>
                        </a:rPr>
                        <a:t>Vanilla Coffee Syrup (250ml)</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4.5</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2473906771"/>
                  </a:ext>
                </a:extLst>
              </a:tr>
              <a:tr h="231140">
                <a:tc>
                  <a:txBody>
                    <a:bodyPr/>
                    <a:lstStyle/>
                    <a:p>
                      <a:pPr algn="ctr" fontAlgn="b"/>
                      <a:r>
                        <a:rPr lang="en-IN" sz="1400" b="0" u="none" strike="noStrike">
                          <a:solidFill>
                            <a:schemeClr val="tx1"/>
                          </a:solidFill>
                          <a:effectLst/>
                          <a:latin typeface="Arial Black" panose="020B0A04020102020204" pitchFamily="34" charset="0"/>
                        </a:rPr>
                        <a:t>Stainless Steel Tumbler</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4.5</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2906689407"/>
                  </a:ext>
                </a:extLst>
              </a:tr>
              <a:tr h="231140">
                <a:tc>
                  <a:txBody>
                    <a:bodyPr/>
                    <a:lstStyle/>
                    <a:p>
                      <a:pPr algn="ctr" fontAlgn="b"/>
                      <a:r>
                        <a:rPr lang="en-IN" sz="1400" b="0" u="none" strike="noStrike">
                          <a:solidFill>
                            <a:schemeClr val="tx1"/>
                          </a:solidFill>
                          <a:effectLst/>
                          <a:latin typeface="Arial Black" panose="020B0A04020102020204" pitchFamily="34" charset="0"/>
                        </a:rPr>
                        <a:t>Insulated Travel Mug</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4.5</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2469079430"/>
                  </a:ext>
                </a:extLst>
              </a:tr>
              <a:tr h="276301">
                <a:tc>
                  <a:txBody>
                    <a:bodyPr/>
                    <a:lstStyle/>
                    <a:p>
                      <a:pPr algn="ctr" fontAlgn="b"/>
                      <a:r>
                        <a:rPr lang="en-US" sz="1400" b="0" u="none" strike="noStrike">
                          <a:solidFill>
                            <a:schemeClr val="tx1"/>
                          </a:solidFill>
                          <a:effectLst/>
                          <a:latin typeface="Arial Black" panose="020B0A04020102020204" pitchFamily="34" charset="0"/>
                        </a:rPr>
                        <a:t>Cold Brew Coffee Pack (6 Bottles)</a:t>
                      </a:r>
                      <a:endParaRPr lang="en-US"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4.5</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380535773"/>
                  </a:ext>
                </a:extLst>
              </a:tr>
              <a:tr h="231140">
                <a:tc>
                  <a:txBody>
                    <a:bodyPr/>
                    <a:lstStyle/>
                    <a:p>
                      <a:pPr algn="ctr" fontAlgn="b"/>
                      <a:r>
                        <a:rPr lang="en-IN" sz="1400" b="0" u="none" strike="noStrike" dirty="0">
                          <a:solidFill>
                            <a:schemeClr val="tx1"/>
                          </a:solidFill>
                          <a:effectLst/>
                          <a:latin typeface="Arial Black" panose="020B0A04020102020204" pitchFamily="34" charset="0"/>
                        </a:rPr>
                        <a:t>Coffee Art Print</a:t>
                      </a:r>
                      <a:endParaRPr lang="en-IN" sz="1400" b="0" i="0" u="none" strike="noStrike" dirty="0">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4.5</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1419790071"/>
                  </a:ext>
                </a:extLst>
              </a:tr>
              <a:tr h="276301">
                <a:tc>
                  <a:txBody>
                    <a:bodyPr/>
                    <a:lstStyle/>
                    <a:p>
                      <a:pPr algn="ctr" fontAlgn="b"/>
                      <a:r>
                        <a:rPr lang="en-US" sz="1400" b="0" u="none" strike="noStrike">
                          <a:solidFill>
                            <a:schemeClr val="tx1"/>
                          </a:solidFill>
                          <a:effectLst/>
                          <a:latin typeface="Arial Black" panose="020B0A04020102020204" pitchFamily="34" charset="0"/>
                        </a:rPr>
                        <a:t>Tote Bag with Coffee Design</a:t>
                      </a:r>
                      <a:endParaRPr lang="en-US"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4.5</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4115052605"/>
                  </a:ext>
                </a:extLst>
              </a:tr>
              <a:tr h="276301">
                <a:tc>
                  <a:txBody>
                    <a:bodyPr/>
                    <a:lstStyle/>
                    <a:p>
                      <a:pPr algn="ctr" fontAlgn="b"/>
                      <a:r>
                        <a:rPr lang="en-IN" sz="1400" b="0" u="none" strike="noStrike">
                          <a:solidFill>
                            <a:schemeClr val="tx1"/>
                          </a:solidFill>
                          <a:effectLst/>
                          <a:latin typeface="Arial Black" panose="020B0A04020102020204" pitchFamily="34" charset="0"/>
                        </a:rPr>
                        <a:t>Ground Espresso Coffee (250g)</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4.4</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3526198571"/>
                  </a:ext>
                </a:extLst>
              </a:tr>
              <a:tr h="276301">
                <a:tc>
                  <a:txBody>
                    <a:bodyPr/>
                    <a:lstStyle/>
                    <a:p>
                      <a:pPr algn="ctr" fontAlgn="b"/>
                      <a:r>
                        <a:rPr lang="en-US" sz="1400" b="0" u="none" strike="noStrike">
                          <a:solidFill>
                            <a:schemeClr val="tx1"/>
                          </a:solidFill>
                          <a:effectLst/>
                          <a:latin typeface="Arial Black" panose="020B0A04020102020204" pitchFamily="34" charset="0"/>
                        </a:rPr>
                        <a:t>Mocha Flavored Coffee Mix (200g)</a:t>
                      </a:r>
                      <a:endParaRPr lang="en-US"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4.4</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3335819518"/>
                  </a:ext>
                </a:extLst>
              </a:tr>
              <a:tr h="231140">
                <a:tc>
                  <a:txBody>
                    <a:bodyPr/>
                    <a:lstStyle/>
                    <a:p>
                      <a:pPr algn="ctr" fontAlgn="b"/>
                      <a:r>
                        <a:rPr lang="en-IN" sz="1400" b="0" u="none" strike="noStrike">
                          <a:solidFill>
                            <a:schemeClr val="tx1"/>
                          </a:solidFill>
                          <a:effectLst/>
                          <a:latin typeface="Arial Black" panose="020B0A04020102020204" pitchFamily="34" charset="0"/>
                        </a:rPr>
                        <a:t>Coffee Mug (Ceramic)</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4.4</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2134541994"/>
                  </a:ext>
                </a:extLst>
              </a:tr>
              <a:tr h="231140">
                <a:tc>
                  <a:txBody>
                    <a:bodyPr/>
                    <a:lstStyle/>
                    <a:p>
                      <a:pPr algn="ctr" fontAlgn="b"/>
                      <a:r>
                        <a:rPr lang="en-IN" sz="1400" b="0" u="none" strike="noStrike">
                          <a:solidFill>
                            <a:schemeClr val="tx1"/>
                          </a:solidFill>
                          <a:effectLst/>
                          <a:latin typeface="Arial Black" panose="020B0A04020102020204" pitchFamily="34" charset="0"/>
                        </a:rPr>
                        <a:t>Coffee-Themed T-Shirt</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4.4</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1069337443"/>
                  </a:ext>
                </a:extLst>
              </a:tr>
              <a:tr h="276301">
                <a:tc>
                  <a:txBody>
                    <a:bodyPr/>
                    <a:lstStyle/>
                    <a:p>
                      <a:pPr algn="ctr" fontAlgn="b"/>
                      <a:r>
                        <a:rPr lang="en-IN" sz="1400" b="0" u="none" strike="noStrike">
                          <a:solidFill>
                            <a:schemeClr val="tx1"/>
                          </a:solidFill>
                          <a:effectLst/>
                          <a:latin typeface="Arial Black" panose="020B0A04020102020204" pitchFamily="34" charset="0"/>
                        </a:rPr>
                        <a:t>Reusable Coffee Cup (Eco-friendly)</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4.3</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982575986"/>
                  </a:ext>
                </a:extLst>
              </a:tr>
              <a:tr h="276301">
                <a:tc>
                  <a:txBody>
                    <a:bodyPr/>
                    <a:lstStyle/>
                    <a:p>
                      <a:pPr algn="ctr" fontAlgn="b"/>
                      <a:r>
                        <a:rPr lang="en-IN" sz="1400" b="0" u="none" strike="noStrike">
                          <a:solidFill>
                            <a:schemeClr val="tx1"/>
                          </a:solidFill>
                          <a:effectLst/>
                          <a:latin typeface="Arial Black" panose="020B0A04020102020204" pitchFamily="34" charset="0"/>
                        </a:rPr>
                        <a:t>Customizable Coffee Coaster Set</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4.3</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3257411511"/>
                  </a:ext>
                </a:extLst>
              </a:tr>
              <a:tr h="276301">
                <a:tc>
                  <a:txBody>
                    <a:bodyPr/>
                    <a:lstStyle/>
                    <a:p>
                      <a:pPr algn="ctr" fontAlgn="b"/>
                      <a:r>
                        <a:rPr lang="en-IN" sz="1400" b="0" u="none" strike="noStrike">
                          <a:solidFill>
                            <a:schemeClr val="tx1"/>
                          </a:solidFill>
                          <a:effectLst/>
                          <a:latin typeface="Arial Black" panose="020B0A04020102020204" pitchFamily="34" charset="0"/>
                        </a:rPr>
                        <a:t>Cold Brew Concentrate (500ml)</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4.3</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3252146574"/>
                  </a:ext>
                </a:extLst>
              </a:tr>
              <a:tr h="231140">
                <a:tc>
                  <a:txBody>
                    <a:bodyPr/>
                    <a:lstStyle/>
                    <a:p>
                      <a:pPr algn="ctr" fontAlgn="b"/>
                      <a:r>
                        <a:rPr lang="en-IN" sz="1400" b="0" u="none" strike="noStrike">
                          <a:solidFill>
                            <a:schemeClr val="tx1"/>
                          </a:solidFill>
                          <a:effectLst/>
                          <a:latin typeface="Arial Black" panose="020B0A04020102020204" pitchFamily="34" charset="0"/>
                        </a:rPr>
                        <a:t>Personalized Coffee Spoon</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4.3</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3945348561"/>
                  </a:ext>
                </a:extLst>
              </a:tr>
              <a:tr h="231140">
                <a:tc>
                  <a:txBody>
                    <a:bodyPr/>
                    <a:lstStyle/>
                    <a:p>
                      <a:pPr algn="ctr" fontAlgn="b"/>
                      <a:r>
                        <a:rPr lang="en-IN" sz="1400" b="0" u="none" strike="noStrike">
                          <a:solidFill>
                            <a:schemeClr val="tx1"/>
                          </a:solidFill>
                          <a:effectLst/>
                          <a:latin typeface="Arial Black" panose="020B0A04020102020204" pitchFamily="34" charset="0"/>
                        </a:rPr>
                        <a:t>Coffee Recipe Book</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4.3</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1391810043"/>
                  </a:ext>
                </a:extLst>
              </a:tr>
              <a:tr h="276301">
                <a:tc>
                  <a:txBody>
                    <a:bodyPr/>
                    <a:lstStyle/>
                    <a:p>
                      <a:pPr algn="ctr" fontAlgn="b"/>
                      <a:r>
                        <a:rPr lang="en-IN" sz="1400" b="0" u="none" strike="noStrike">
                          <a:solidFill>
                            <a:schemeClr val="tx1"/>
                          </a:solidFill>
                          <a:effectLst/>
                          <a:latin typeface="Arial Black" panose="020B0A04020102020204" pitchFamily="34" charset="0"/>
                        </a:rPr>
                        <a:t>Coffee Bean Storage Canister</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4.1</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2422273634"/>
                  </a:ext>
                </a:extLst>
              </a:tr>
              <a:tr h="231140">
                <a:tc>
                  <a:txBody>
                    <a:bodyPr/>
                    <a:lstStyle/>
                    <a:p>
                      <a:pPr algn="ctr" fontAlgn="b"/>
                      <a:r>
                        <a:rPr lang="en-IN" sz="1400" b="0" u="none" strike="noStrike">
                          <a:solidFill>
                            <a:schemeClr val="tx1"/>
                          </a:solidFill>
                          <a:effectLst/>
                          <a:latin typeface="Arial Black" panose="020B0A04020102020204" pitchFamily="34" charset="0"/>
                        </a:rPr>
                        <a:t>Glass Coffee Jar (500ml)</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a:solidFill>
                            <a:schemeClr val="tx1"/>
                          </a:solidFill>
                          <a:effectLst/>
                          <a:latin typeface="Arial Black" panose="020B0A04020102020204" pitchFamily="34" charset="0"/>
                        </a:rPr>
                        <a:t>4.1</a:t>
                      </a:r>
                      <a:endParaRPr lang="en-IN" sz="1400" b="0" i="0" u="none" strike="noStrike">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351712496"/>
                  </a:ext>
                </a:extLst>
              </a:tr>
              <a:tr h="231140">
                <a:tc>
                  <a:txBody>
                    <a:bodyPr/>
                    <a:lstStyle/>
                    <a:p>
                      <a:pPr algn="ctr" fontAlgn="b"/>
                      <a:r>
                        <a:rPr lang="en-IN" sz="1400" b="0" u="none" strike="noStrike">
                          <a:solidFill>
                            <a:schemeClr val="tx1"/>
                          </a:solidFill>
                          <a:effectLst/>
                          <a:latin typeface="Arial Black" panose="020B0A04020102020204" pitchFamily="34" charset="0"/>
                        </a:rPr>
                        <a:t>Coffee Gift Hamper</a:t>
                      </a:r>
                      <a:endParaRPr lang="en-IN" sz="1400" b="0" i="0" u="none" strike="noStrike">
                        <a:solidFill>
                          <a:schemeClr val="tx1"/>
                        </a:solidFill>
                        <a:effectLst/>
                        <a:latin typeface="Arial Black" panose="020B0A04020102020204" pitchFamily="34" charset="0"/>
                      </a:endParaRPr>
                    </a:p>
                  </a:txBody>
                  <a:tcPr marL="6475" marR="6475" marT="6475" marB="0" anchor="b"/>
                </a:tc>
                <a:tc>
                  <a:txBody>
                    <a:bodyPr/>
                    <a:lstStyle/>
                    <a:p>
                      <a:pPr algn="ctr" fontAlgn="b"/>
                      <a:r>
                        <a:rPr lang="en-IN" sz="1400" b="0" u="none" strike="noStrike" dirty="0">
                          <a:solidFill>
                            <a:schemeClr val="tx1"/>
                          </a:solidFill>
                          <a:effectLst/>
                          <a:latin typeface="Arial Black" panose="020B0A04020102020204" pitchFamily="34" charset="0"/>
                        </a:rPr>
                        <a:t>4</a:t>
                      </a:r>
                      <a:endParaRPr lang="en-IN" sz="1400" b="0" i="0" u="none" strike="noStrike" dirty="0">
                        <a:solidFill>
                          <a:schemeClr val="tx1"/>
                        </a:solidFill>
                        <a:effectLst/>
                        <a:latin typeface="Arial Black" panose="020B0A04020102020204" pitchFamily="34" charset="0"/>
                      </a:endParaRPr>
                    </a:p>
                  </a:txBody>
                  <a:tcPr marL="6475" marR="6475" marT="6475" marB="0" anchor="b"/>
                </a:tc>
                <a:extLst>
                  <a:ext uri="{0D108BD9-81ED-4DB2-BD59-A6C34878D82A}">
                    <a16:rowId xmlns:a16="http://schemas.microsoft.com/office/drawing/2014/main" val="2470415517"/>
                  </a:ext>
                </a:extLst>
              </a:tr>
            </a:tbl>
          </a:graphicData>
        </a:graphic>
      </p:graphicFrame>
    </p:spTree>
    <p:extLst>
      <p:ext uri="{BB962C8B-B14F-4D97-AF65-F5344CB8AC3E}">
        <p14:creationId xmlns:p14="http://schemas.microsoft.com/office/powerpoint/2010/main" val="3686876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FA1D6-19DC-9D5A-4DF2-873A5541A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720839" cy="6858000"/>
          </a:xfrm>
          <a:prstGeom prst="rect">
            <a:avLst/>
          </a:prstGeom>
          <a:scene3d>
            <a:camera prst="orthographicFront"/>
            <a:lightRig rig="threePt" dir="t"/>
          </a:scene3d>
          <a:sp3d>
            <a:bevelT/>
          </a:sp3d>
        </p:spPr>
      </p:pic>
      <p:sp>
        <p:nvSpPr>
          <p:cNvPr id="5" name="TextBox 4">
            <a:extLst>
              <a:ext uri="{FF2B5EF4-FFF2-40B4-BE49-F238E27FC236}">
                <a16:creationId xmlns:a16="http://schemas.microsoft.com/office/drawing/2014/main" id="{3F49F401-C0B4-2A01-0BFF-45F7C27D63CE}"/>
              </a:ext>
            </a:extLst>
          </p:cNvPr>
          <p:cNvSpPr txBox="1"/>
          <p:nvPr/>
        </p:nvSpPr>
        <p:spPr>
          <a:xfrm>
            <a:off x="433519" y="798576"/>
            <a:ext cx="6012063" cy="1846659"/>
          </a:xfrm>
          <a:prstGeom prst="rect">
            <a:avLst/>
          </a:prstGeom>
          <a:noFill/>
        </p:spPr>
        <p:txBody>
          <a:bodyPr wrap="square" rtlCol="0">
            <a:spAutoFit/>
          </a:bodyPr>
          <a:lstStyle/>
          <a:p>
            <a:r>
              <a:rPr lang="en-IN" sz="3200" kern="100" dirty="0">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4)</a:t>
            </a:r>
            <a:r>
              <a:rPr lang="en-IN" sz="3200" b="1" kern="0" dirty="0">
                <a:solidFill>
                  <a:schemeClr val="bg1"/>
                </a:solidFill>
                <a:effectLst/>
                <a:latin typeface="Arial Black" panose="020B0A04020102020204" pitchFamily="34" charset="0"/>
                <a:ea typeface="Times New Roman" panose="02020603050405020304" pitchFamily="18" charset="0"/>
                <a:cs typeface="Times New Roman" panose="02020603050405020304" pitchFamily="18" charset="0"/>
              </a:rPr>
              <a:t> </a:t>
            </a:r>
            <a:r>
              <a:rPr lang="en-IN" sz="3200" b="1" kern="100" dirty="0">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Which customers</a:t>
            </a:r>
          </a:p>
          <a:p>
            <a:r>
              <a:rPr lang="en-IN" sz="3200" b="1" kern="100" dirty="0">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 have made the highest purchases (total spend)?</a:t>
            </a:r>
            <a:endParaRPr lang="en-IN" sz="3200" kern="100" dirty="0">
              <a:solidFill>
                <a:schemeClr val="bg1"/>
              </a:solidFill>
              <a:effectLst/>
              <a:latin typeface="Arial Black" panose="020B0A04020102020204" pitchFamily="34" charset="0"/>
              <a:ea typeface="Calibri" panose="020F0502020204030204" pitchFamily="34" charset="0"/>
              <a:cs typeface="Times New Roman" panose="02020603050405020304" pitchFamily="18" charset="0"/>
            </a:endParaRPr>
          </a:p>
          <a:p>
            <a:endParaRPr lang="en-IN" dirty="0"/>
          </a:p>
        </p:txBody>
      </p:sp>
      <p:sp>
        <p:nvSpPr>
          <p:cNvPr id="6" name="TextBox 5">
            <a:extLst>
              <a:ext uri="{FF2B5EF4-FFF2-40B4-BE49-F238E27FC236}">
                <a16:creationId xmlns:a16="http://schemas.microsoft.com/office/drawing/2014/main" id="{682427CF-0AB9-8650-5525-BFA262E80337}"/>
              </a:ext>
            </a:extLst>
          </p:cNvPr>
          <p:cNvSpPr txBox="1"/>
          <p:nvPr/>
        </p:nvSpPr>
        <p:spPr>
          <a:xfrm>
            <a:off x="6720839" y="232420"/>
            <a:ext cx="5471161" cy="639316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nSpc>
                <a:spcPct val="107000"/>
              </a:lnSpc>
              <a:spcAft>
                <a:spcPts val="800"/>
              </a:spcAft>
            </a:pPr>
            <a:r>
              <a:rPr lang="en-IN" sz="2800" b="1" kern="100" dirty="0">
                <a:effectLst/>
                <a:latin typeface="Arial Black" panose="020B0A04020102020204" pitchFamily="34" charset="0"/>
                <a:ea typeface="Calibri" panose="020F0502020204030204" pitchFamily="34" charset="0"/>
                <a:cs typeface="Times New Roman" panose="02020603050405020304" pitchFamily="18" charset="0"/>
              </a:rPr>
              <a:t>QUERY</a:t>
            </a:r>
          </a:p>
          <a:p>
            <a:pPr>
              <a:lnSpc>
                <a:spcPct val="107000"/>
              </a:lnSpc>
              <a:spcAft>
                <a:spcPts val="800"/>
              </a:spcAft>
            </a:pPr>
            <a:r>
              <a:rPr lang="en-IN" sz="2400" b="1" kern="100" dirty="0">
                <a:effectLst/>
                <a:latin typeface="Arial Black" panose="020B0A04020102020204" pitchFamily="34" charset="0"/>
                <a:ea typeface="Calibri" panose="020F0502020204030204" pitchFamily="34" charset="0"/>
                <a:cs typeface="Times New Roman" panose="02020603050405020304" pitchFamily="18" charset="0"/>
              </a:rPr>
              <a:t>SELECT </a:t>
            </a:r>
            <a:r>
              <a:rPr lang="en-IN" sz="2400" kern="100" noProof="1">
                <a:effectLst/>
                <a:latin typeface="Arial Black" panose="020B0A04020102020204" pitchFamily="34" charset="0"/>
                <a:ea typeface="Calibri" panose="020F0502020204030204" pitchFamily="34" charset="0"/>
                <a:cs typeface="Times New Roman" panose="02020603050405020304" pitchFamily="18" charset="0"/>
              </a:rPr>
              <a:t> customers.customer_name, SUM(sales.total) AS total_spent</a:t>
            </a:r>
          </a:p>
          <a:p>
            <a:pPr>
              <a:lnSpc>
                <a:spcPct val="107000"/>
              </a:lnSpc>
              <a:spcAft>
                <a:spcPts val="800"/>
              </a:spcAft>
            </a:pPr>
            <a:r>
              <a:rPr lang="en-IN" sz="2400" kern="100" noProof="1">
                <a:effectLst/>
                <a:latin typeface="Arial Black" panose="020B0A04020102020204" pitchFamily="34" charset="0"/>
                <a:ea typeface="Calibri" panose="020F0502020204030204" pitchFamily="34" charset="0"/>
                <a:cs typeface="Times New Roman" panose="02020603050405020304" pitchFamily="18" charset="0"/>
              </a:rPr>
              <a:t>FROM</a:t>
            </a:r>
          </a:p>
          <a:p>
            <a:pPr>
              <a:lnSpc>
                <a:spcPct val="107000"/>
              </a:lnSpc>
              <a:spcAft>
                <a:spcPts val="800"/>
              </a:spcAft>
            </a:pPr>
            <a:r>
              <a:rPr lang="en-IN" sz="2400" kern="100" noProof="1">
                <a:effectLst/>
                <a:latin typeface="Arial Black" panose="020B0A04020102020204" pitchFamily="34" charset="0"/>
                <a:ea typeface="Calibri" panose="020F0502020204030204" pitchFamily="34" charset="0"/>
                <a:cs typeface="Times New Roman" panose="02020603050405020304" pitchFamily="18" charset="0"/>
              </a:rPr>
              <a:t>    coffe_sale.sales</a:t>
            </a:r>
          </a:p>
          <a:p>
            <a:pPr>
              <a:lnSpc>
                <a:spcPct val="107000"/>
              </a:lnSpc>
              <a:spcAft>
                <a:spcPts val="800"/>
              </a:spcAft>
            </a:pPr>
            <a:r>
              <a:rPr lang="en-IN" sz="2400" kern="100" noProof="1">
                <a:effectLst/>
                <a:latin typeface="Arial Black" panose="020B0A04020102020204" pitchFamily="34" charset="0"/>
                <a:ea typeface="Calibri" panose="020F0502020204030204" pitchFamily="34" charset="0"/>
                <a:cs typeface="Times New Roman" panose="02020603050405020304" pitchFamily="18" charset="0"/>
              </a:rPr>
              <a:t>        JOIN</a:t>
            </a:r>
          </a:p>
          <a:p>
            <a:pPr>
              <a:lnSpc>
                <a:spcPct val="107000"/>
              </a:lnSpc>
              <a:spcAft>
                <a:spcPts val="800"/>
              </a:spcAft>
            </a:pPr>
            <a:r>
              <a:rPr lang="en-IN" sz="2400" kern="100" noProof="1">
                <a:effectLst/>
                <a:latin typeface="Arial Black" panose="020B0A04020102020204" pitchFamily="34" charset="0"/>
                <a:ea typeface="Calibri" panose="020F0502020204030204" pitchFamily="34" charset="0"/>
                <a:cs typeface="Times New Roman" panose="02020603050405020304" pitchFamily="18" charset="0"/>
              </a:rPr>
              <a:t>    customers ON sales.customer_id = customers.customer_id</a:t>
            </a:r>
          </a:p>
          <a:p>
            <a:pPr>
              <a:lnSpc>
                <a:spcPct val="107000"/>
              </a:lnSpc>
              <a:spcAft>
                <a:spcPts val="800"/>
              </a:spcAft>
            </a:pPr>
            <a:r>
              <a:rPr lang="en-IN" sz="2400" kern="100" noProof="1">
                <a:effectLst/>
                <a:latin typeface="Arial Black" panose="020B0A04020102020204" pitchFamily="34" charset="0"/>
                <a:ea typeface="Calibri" panose="020F0502020204030204" pitchFamily="34" charset="0"/>
                <a:cs typeface="Times New Roman" panose="02020603050405020304" pitchFamily="18" charset="0"/>
              </a:rPr>
              <a:t>GROUP BY customers.customer_name</a:t>
            </a:r>
          </a:p>
          <a:p>
            <a:pPr>
              <a:lnSpc>
                <a:spcPct val="107000"/>
              </a:lnSpc>
              <a:spcAft>
                <a:spcPts val="800"/>
              </a:spcAft>
            </a:pPr>
            <a:r>
              <a:rPr lang="en-IN" sz="2400" kern="100" noProof="1">
                <a:effectLst/>
                <a:latin typeface="Arial Black" panose="020B0A04020102020204" pitchFamily="34" charset="0"/>
                <a:ea typeface="Calibri" panose="020F0502020204030204" pitchFamily="34" charset="0"/>
                <a:cs typeface="Times New Roman" panose="02020603050405020304" pitchFamily="18" charset="0"/>
              </a:rPr>
              <a:t>ORDER BY total_spent DESC;</a:t>
            </a:r>
          </a:p>
          <a:p>
            <a:endParaRPr lang="en-IN" dirty="0"/>
          </a:p>
        </p:txBody>
      </p:sp>
    </p:spTree>
    <p:extLst>
      <p:ext uri="{BB962C8B-B14F-4D97-AF65-F5344CB8AC3E}">
        <p14:creationId xmlns:p14="http://schemas.microsoft.com/office/powerpoint/2010/main" val="160722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B52C771-B318-F332-C98D-BB56A0AED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62800" cy="6858000"/>
          </a:xfrm>
          <a:prstGeom prst="rect">
            <a:avLst/>
          </a:prstGeom>
        </p:spPr>
      </p:pic>
      <p:graphicFrame>
        <p:nvGraphicFramePr>
          <p:cNvPr id="2" name="Table 1">
            <a:extLst>
              <a:ext uri="{FF2B5EF4-FFF2-40B4-BE49-F238E27FC236}">
                <a16:creationId xmlns:a16="http://schemas.microsoft.com/office/drawing/2014/main" id="{BE712E4E-966C-171A-9354-D0B2C73C5029}"/>
              </a:ext>
            </a:extLst>
          </p:cNvPr>
          <p:cNvGraphicFramePr>
            <a:graphicFrameLocks noGrp="1"/>
          </p:cNvGraphicFramePr>
          <p:nvPr>
            <p:extLst>
              <p:ext uri="{D42A27DB-BD31-4B8C-83A1-F6EECF244321}">
                <p14:modId xmlns:p14="http://schemas.microsoft.com/office/powerpoint/2010/main" val="865940882"/>
              </p:ext>
            </p:extLst>
          </p:nvPr>
        </p:nvGraphicFramePr>
        <p:xfrm>
          <a:off x="7162800" y="-15250"/>
          <a:ext cx="5029200" cy="6873250"/>
        </p:xfrm>
        <a:graphic>
          <a:graphicData uri="http://schemas.openxmlformats.org/drawingml/2006/table">
            <a:tbl>
              <a:tblPr>
                <a:tableStyleId>{5DA37D80-6434-44D0-A028-1B22A696006F}</a:tableStyleId>
              </a:tblPr>
              <a:tblGrid>
                <a:gridCol w="2915278">
                  <a:extLst>
                    <a:ext uri="{9D8B030D-6E8A-4147-A177-3AD203B41FA5}">
                      <a16:colId xmlns:a16="http://schemas.microsoft.com/office/drawing/2014/main" val="1653752720"/>
                    </a:ext>
                  </a:extLst>
                </a:gridCol>
                <a:gridCol w="2113922">
                  <a:extLst>
                    <a:ext uri="{9D8B030D-6E8A-4147-A177-3AD203B41FA5}">
                      <a16:colId xmlns:a16="http://schemas.microsoft.com/office/drawing/2014/main" val="2869981491"/>
                    </a:ext>
                  </a:extLst>
                </a:gridCol>
              </a:tblGrid>
              <a:tr h="274930">
                <a:tc>
                  <a:txBody>
                    <a:bodyPr/>
                    <a:lstStyle/>
                    <a:p>
                      <a:pPr algn="ctr" fontAlgn="b"/>
                      <a:r>
                        <a:rPr lang="en-IN" sz="1600" b="1" u="none" strike="noStrike" dirty="0" err="1">
                          <a:solidFill>
                            <a:schemeClr val="tx1"/>
                          </a:solidFill>
                          <a:effectLst/>
                          <a:latin typeface="Arial Black" panose="020B0A04020102020204" pitchFamily="34" charset="0"/>
                        </a:rPr>
                        <a:t>Customer_Name</a:t>
                      </a:r>
                      <a:endParaRPr lang="en-IN" sz="1600" b="1" i="0" u="none" strike="noStrike" dirty="0">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1" u="none" strike="noStrike" dirty="0" err="1">
                          <a:solidFill>
                            <a:schemeClr val="tx1"/>
                          </a:solidFill>
                          <a:effectLst/>
                          <a:latin typeface="Arial Black" panose="020B0A04020102020204" pitchFamily="34" charset="0"/>
                        </a:rPr>
                        <a:t>Total_Spent</a:t>
                      </a:r>
                      <a:endParaRPr lang="en-IN" sz="1600" b="1" i="0" u="none" strike="noStrike" dirty="0">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969019796"/>
                  </a:ext>
                </a:extLst>
              </a:tr>
              <a:tr h="274930">
                <a:tc>
                  <a:txBody>
                    <a:bodyPr/>
                    <a:lstStyle/>
                    <a:p>
                      <a:pPr algn="ctr" fontAlgn="b"/>
                      <a:r>
                        <a:rPr lang="en-IN" sz="1600" b="0" u="none" strike="noStrike">
                          <a:solidFill>
                            <a:schemeClr val="tx1"/>
                          </a:solidFill>
                          <a:effectLst/>
                          <a:latin typeface="Arial Black" panose="020B0A04020102020204" pitchFamily="34" charset="0"/>
                        </a:rPr>
                        <a:t>Aarav Agarwal</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24760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3989907448"/>
                  </a:ext>
                </a:extLst>
              </a:tr>
              <a:tr h="274930">
                <a:tc>
                  <a:txBody>
                    <a:bodyPr/>
                    <a:lstStyle/>
                    <a:p>
                      <a:pPr algn="ctr" fontAlgn="b"/>
                      <a:r>
                        <a:rPr lang="en-IN" sz="1600" b="0" u="none" strike="noStrike">
                          <a:solidFill>
                            <a:schemeClr val="tx1"/>
                          </a:solidFill>
                          <a:effectLst/>
                          <a:latin typeface="Arial Black" panose="020B0A04020102020204" pitchFamily="34" charset="0"/>
                        </a:rPr>
                        <a:t>Ananya Malhotra</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24320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368943695"/>
                  </a:ext>
                </a:extLst>
              </a:tr>
              <a:tr h="274930">
                <a:tc>
                  <a:txBody>
                    <a:bodyPr/>
                    <a:lstStyle/>
                    <a:p>
                      <a:pPr algn="ctr" fontAlgn="b"/>
                      <a:r>
                        <a:rPr lang="en-IN" sz="1600" b="0" u="none" strike="noStrike">
                          <a:solidFill>
                            <a:schemeClr val="tx1"/>
                          </a:solidFill>
                          <a:effectLst/>
                          <a:latin typeface="Arial Black" panose="020B0A04020102020204" pitchFamily="34" charset="0"/>
                        </a:rPr>
                        <a:t>Aditya Sharma</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22950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1292658053"/>
                  </a:ext>
                </a:extLst>
              </a:tr>
              <a:tr h="274930">
                <a:tc>
                  <a:txBody>
                    <a:bodyPr/>
                    <a:lstStyle/>
                    <a:p>
                      <a:pPr algn="ctr" fontAlgn="b"/>
                      <a:r>
                        <a:rPr lang="en-IN" sz="1600" b="0" u="none" strike="noStrike">
                          <a:solidFill>
                            <a:schemeClr val="tx1"/>
                          </a:solidFill>
                          <a:effectLst/>
                          <a:latin typeface="Arial Black" panose="020B0A04020102020204" pitchFamily="34" charset="0"/>
                        </a:rPr>
                        <a:t>Ananya Kumar</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22850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374270382"/>
                  </a:ext>
                </a:extLst>
              </a:tr>
              <a:tr h="274930">
                <a:tc>
                  <a:txBody>
                    <a:bodyPr/>
                    <a:lstStyle/>
                    <a:p>
                      <a:pPr algn="ctr" fontAlgn="b"/>
                      <a:r>
                        <a:rPr lang="en-IN" sz="1600" b="0" u="none" strike="noStrike">
                          <a:solidFill>
                            <a:schemeClr val="tx1"/>
                          </a:solidFill>
                          <a:effectLst/>
                          <a:latin typeface="Arial Black" panose="020B0A04020102020204" pitchFamily="34" charset="0"/>
                        </a:rPr>
                        <a:t>Arjun Rao</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dirty="0">
                          <a:solidFill>
                            <a:schemeClr val="tx1"/>
                          </a:solidFill>
                          <a:effectLst/>
                          <a:latin typeface="Arial Black" panose="020B0A04020102020204" pitchFamily="34" charset="0"/>
                        </a:rPr>
                        <a:t>21540</a:t>
                      </a:r>
                      <a:endParaRPr lang="en-IN" sz="1600" b="0" i="0" u="none" strike="noStrike" dirty="0">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3811042876"/>
                  </a:ext>
                </a:extLst>
              </a:tr>
              <a:tr h="274930">
                <a:tc>
                  <a:txBody>
                    <a:bodyPr/>
                    <a:lstStyle/>
                    <a:p>
                      <a:pPr algn="ctr" fontAlgn="b"/>
                      <a:r>
                        <a:rPr lang="en-IN" sz="1600" b="0" u="none" strike="noStrike">
                          <a:solidFill>
                            <a:schemeClr val="tx1"/>
                          </a:solidFill>
                          <a:effectLst/>
                          <a:latin typeface="Arial Black" panose="020B0A04020102020204" pitchFamily="34" charset="0"/>
                        </a:rPr>
                        <a:t>Aryan Malhotra</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dirty="0">
                          <a:solidFill>
                            <a:schemeClr val="tx1"/>
                          </a:solidFill>
                          <a:effectLst/>
                          <a:latin typeface="Arial Black" panose="020B0A04020102020204" pitchFamily="34" charset="0"/>
                        </a:rPr>
                        <a:t>20730</a:t>
                      </a:r>
                      <a:endParaRPr lang="en-IN" sz="1600" b="0" i="0" u="none" strike="noStrike" dirty="0">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1505280362"/>
                  </a:ext>
                </a:extLst>
              </a:tr>
              <a:tr h="274930">
                <a:tc>
                  <a:txBody>
                    <a:bodyPr/>
                    <a:lstStyle/>
                    <a:p>
                      <a:pPr algn="ctr" fontAlgn="b"/>
                      <a:r>
                        <a:rPr lang="en-IN" sz="1600" b="0" u="none" strike="noStrike">
                          <a:solidFill>
                            <a:schemeClr val="tx1"/>
                          </a:solidFill>
                          <a:effectLst/>
                          <a:latin typeface="Arial Black" panose="020B0A04020102020204" pitchFamily="34" charset="0"/>
                        </a:rPr>
                        <a:t>Ananya Gupta</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20640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749494811"/>
                  </a:ext>
                </a:extLst>
              </a:tr>
              <a:tr h="274930">
                <a:tc>
                  <a:txBody>
                    <a:bodyPr/>
                    <a:lstStyle/>
                    <a:p>
                      <a:pPr algn="ctr" fontAlgn="b"/>
                      <a:r>
                        <a:rPr lang="en-IN" sz="1600" b="0" u="none" strike="noStrike">
                          <a:solidFill>
                            <a:schemeClr val="tx1"/>
                          </a:solidFill>
                          <a:effectLst/>
                          <a:latin typeface="Arial Black" panose="020B0A04020102020204" pitchFamily="34" charset="0"/>
                        </a:rPr>
                        <a:t>Aditya Singh</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19220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4226097154"/>
                  </a:ext>
                </a:extLst>
              </a:tr>
              <a:tr h="274930">
                <a:tc>
                  <a:txBody>
                    <a:bodyPr/>
                    <a:lstStyle/>
                    <a:p>
                      <a:pPr algn="ctr" fontAlgn="b"/>
                      <a:r>
                        <a:rPr lang="en-IN" sz="1600" b="0" u="none" strike="noStrike">
                          <a:solidFill>
                            <a:schemeClr val="tx1"/>
                          </a:solidFill>
                          <a:effectLst/>
                          <a:latin typeface="Arial Black" panose="020B0A04020102020204" pitchFamily="34" charset="0"/>
                        </a:rPr>
                        <a:t>Aditya Gupta</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19040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1354963204"/>
                  </a:ext>
                </a:extLst>
              </a:tr>
              <a:tr h="274930">
                <a:tc>
                  <a:txBody>
                    <a:bodyPr/>
                    <a:lstStyle/>
                    <a:p>
                      <a:pPr algn="ctr" fontAlgn="b"/>
                      <a:r>
                        <a:rPr lang="en-IN" sz="1600" b="0" u="none" strike="noStrike">
                          <a:solidFill>
                            <a:schemeClr val="tx1"/>
                          </a:solidFill>
                          <a:effectLst/>
                          <a:latin typeface="Arial Black" panose="020B0A04020102020204" pitchFamily="34" charset="0"/>
                        </a:rPr>
                        <a:t>Arjun Agarwal</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18790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4282522053"/>
                  </a:ext>
                </a:extLst>
              </a:tr>
              <a:tr h="274930">
                <a:tc>
                  <a:txBody>
                    <a:bodyPr/>
                    <a:lstStyle/>
                    <a:p>
                      <a:pPr algn="ctr" fontAlgn="b"/>
                      <a:r>
                        <a:rPr lang="en-IN" sz="1600" b="0" u="none" strike="noStrike">
                          <a:solidFill>
                            <a:schemeClr val="tx1"/>
                          </a:solidFill>
                          <a:effectLst/>
                          <a:latin typeface="Arial Black" panose="020B0A04020102020204" pitchFamily="34" charset="0"/>
                        </a:rPr>
                        <a:t>Aditi Gupta</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17590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3009279244"/>
                  </a:ext>
                </a:extLst>
              </a:tr>
              <a:tr h="274930">
                <a:tc>
                  <a:txBody>
                    <a:bodyPr/>
                    <a:lstStyle/>
                    <a:p>
                      <a:pPr algn="ctr" fontAlgn="b"/>
                      <a:r>
                        <a:rPr lang="en-IN" sz="1600" b="0" u="none" strike="noStrike">
                          <a:solidFill>
                            <a:schemeClr val="tx1"/>
                          </a:solidFill>
                          <a:effectLst/>
                          <a:latin typeface="Arial Black" panose="020B0A04020102020204" pitchFamily="34" charset="0"/>
                        </a:rPr>
                        <a:t>Aditi Verma</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17570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3561530849"/>
                  </a:ext>
                </a:extLst>
              </a:tr>
              <a:tr h="274930">
                <a:tc>
                  <a:txBody>
                    <a:bodyPr/>
                    <a:lstStyle/>
                    <a:p>
                      <a:pPr algn="ctr" fontAlgn="b"/>
                      <a:r>
                        <a:rPr lang="en-IN" sz="1600" b="0" u="none" strike="noStrike">
                          <a:solidFill>
                            <a:schemeClr val="tx1"/>
                          </a:solidFill>
                          <a:effectLst/>
                          <a:latin typeface="Arial Black" panose="020B0A04020102020204" pitchFamily="34" charset="0"/>
                        </a:rPr>
                        <a:t>Arjun Malhotra</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17340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3511721711"/>
                  </a:ext>
                </a:extLst>
              </a:tr>
              <a:tr h="274930">
                <a:tc>
                  <a:txBody>
                    <a:bodyPr/>
                    <a:lstStyle/>
                    <a:p>
                      <a:pPr algn="ctr" fontAlgn="b"/>
                      <a:r>
                        <a:rPr lang="en-IN" sz="1600" b="0" u="none" strike="noStrike">
                          <a:solidFill>
                            <a:schemeClr val="tx1"/>
                          </a:solidFill>
                          <a:effectLst/>
                          <a:latin typeface="Arial Black" panose="020B0A04020102020204" pitchFamily="34" charset="0"/>
                        </a:rPr>
                        <a:t>Aryan Patel</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17260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2619000100"/>
                  </a:ext>
                </a:extLst>
              </a:tr>
              <a:tr h="274930">
                <a:tc>
                  <a:txBody>
                    <a:bodyPr/>
                    <a:lstStyle/>
                    <a:p>
                      <a:pPr algn="ctr" fontAlgn="b"/>
                      <a:r>
                        <a:rPr lang="en-IN" sz="1600" b="0" u="none" strike="noStrike">
                          <a:solidFill>
                            <a:schemeClr val="tx1"/>
                          </a:solidFill>
                          <a:effectLst/>
                          <a:latin typeface="Arial Black" panose="020B0A04020102020204" pitchFamily="34" charset="0"/>
                        </a:rPr>
                        <a:t>Aditi Reddy</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17190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1854249683"/>
                  </a:ext>
                </a:extLst>
              </a:tr>
              <a:tr h="274930">
                <a:tc>
                  <a:txBody>
                    <a:bodyPr/>
                    <a:lstStyle/>
                    <a:p>
                      <a:pPr algn="ctr" fontAlgn="b"/>
                      <a:r>
                        <a:rPr lang="en-IN" sz="1600" b="0" u="none" strike="noStrike">
                          <a:solidFill>
                            <a:schemeClr val="tx1"/>
                          </a:solidFill>
                          <a:effectLst/>
                          <a:latin typeface="Arial Black" panose="020B0A04020102020204" pitchFamily="34" charset="0"/>
                        </a:rPr>
                        <a:t>Aditya Malhotra</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15920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3218233774"/>
                  </a:ext>
                </a:extLst>
              </a:tr>
              <a:tr h="274930">
                <a:tc>
                  <a:txBody>
                    <a:bodyPr/>
                    <a:lstStyle/>
                    <a:p>
                      <a:pPr algn="ctr" fontAlgn="b"/>
                      <a:r>
                        <a:rPr lang="en-IN" sz="1600" b="0" u="none" strike="noStrike">
                          <a:solidFill>
                            <a:schemeClr val="tx1"/>
                          </a:solidFill>
                          <a:effectLst/>
                          <a:latin typeface="Arial Black" panose="020B0A04020102020204" pitchFamily="34" charset="0"/>
                        </a:rPr>
                        <a:t>Arjun Pandey</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15350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119662609"/>
                  </a:ext>
                </a:extLst>
              </a:tr>
              <a:tr h="274930">
                <a:tc>
                  <a:txBody>
                    <a:bodyPr/>
                    <a:lstStyle/>
                    <a:p>
                      <a:pPr algn="ctr" fontAlgn="b"/>
                      <a:r>
                        <a:rPr lang="en-IN" sz="1600" b="0" u="none" strike="noStrike">
                          <a:solidFill>
                            <a:schemeClr val="tx1"/>
                          </a:solidFill>
                          <a:effectLst/>
                          <a:latin typeface="Arial Black" panose="020B0A04020102020204" pitchFamily="34" charset="0"/>
                        </a:rPr>
                        <a:t>Ananya Mehta</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15120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2904504967"/>
                  </a:ext>
                </a:extLst>
              </a:tr>
              <a:tr h="274930">
                <a:tc>
                  <a:txBody>
                    <a:bodyPr/>
                    <a:lstStyle/>
                    <a:p>
                      <a:pPr algn="ctr" fontAlgn="b"/>
                      <a:r>
                        <a:rPr lang="en-IN" sz="1600" b="0" u="none" strike="noStrike">
                          <a:solidFill>
                            <a:schemeClr val="tx1"/>
                          </a:solidFill>
                          <a:effectLst/>
                          <a:latin typeface="Arial Black" panose="020B0A04020102020204" pitchFamily="34" charset="0"/>
                        </a:rPr>
                        <a:t>Aarav Pandey</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14910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1161514273"/>
                  </a:ext>
                </a:extLst>
              </a:tr>
              <a:tr h="274930">
                <a:tc>
                  <a:txBody>
                    <a:bodyPr/>
                    <a:lstStyle/>
                    <a:p>
                      <a:pPr algn="ctr" fontAlgn="b"/>
                      <a:r>
                        <a:rPr lang="en-IN" sz="1600" b="0" u="none" strike="noStrike">
                          <a:solidFill>
                            <a:schemeClr val="tx1"/>
                          </a:solidFill>
                          <a:effectLst/>
                          <a:latin typeface="Arial Black" panose="020B0A04020102020204" pitchFamily="34" charset="0"/>
                        </a:rPr>
                        <a:t>Aditi Joshi</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dirty="0">
                          <a:solidFill>
                            <a:schemeClr val="tx1"/>
                          </a:solidFill>
                          <a:effectLst/>
                          <a:latin typeface="Arial Black" panose="020B0A04020102020204" pitchFamily="34" charset="0"/>
                        </a:rPr>
                        <a:t>14740</a:t>
                      </a:r>
                      <a:endParaRPr lang="en-IN" sz="1600" b="0" i="0" u="none" strike="noStrike" dirty="0">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4158785352"/>
                  </a:ext>
                </a:extLst>
              </a:tr>
              <a:tr h="274930">
                <a:tc>
                  <a:txBody>
                    <a:bodyPr/>
                    <a:lstStyle/>
                    <a:p>
                      <a:pPr algn="ctr" fontAlgn="b"/>
                      <a:r>
                        <a:rPr lang="en-IN" sz="1600" b="0" u="none" strike="noStrike">
                          <a:solidFill>
                            <a:schemeClr val="tx1"/>
                          </a:solidFill>
                          <a:effectLst/>
                          <a:latin typeface="Arial Black" panose="020B0A04020102020204" pitchFamily="34" charset="0"/>
                        </a:rPr>
                        <a:t>Aryan Desai</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14500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2818492847"/>
                  </a:ext>
                </a:extLst>
              </a:tr>
              <a:tr h="274930">
                <a:tc>
                  <a:txBody>
                    <a:bodyPr/>
                    <a:lstStyle/>
                    <a:p>
                      <a:pPr algn="ctr" fontAlgn="b"/>
                      <a:r>
                        <a:rPr lang="en-IN" sz="1600" b="0" u="none" strike="noStrike">
                          <a:solidFill>
                            <a:schemeClr val="tx1"/>
                          </a:solidFill>
                          <a:effectLst/>
                          <a:latin typeface="Arial Black" panose="020B0A04020102020204" pitchFamily="34" charset="0"/>
                        </a:rPr>
                        <a:t>Arjun Reddy</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13640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3225006629"/>
                  </a:ext>
                </a:extLst>
              </a:tr>
              <a:tr h="274930">
                <a:tc>
                  <a:txBody>
                    <a:bodyPr/>
                    <a:lstStyle/>
                    <a:p>
                      <a:pPr algn="ctr" fontAlgn="b"/>
                      <a:r>
                        <a:rPr lang="en-IN" sz="1600" b="0" u="none" strike="noStrike">
                          <a:solidFill>
                            <a:schemeClr val="tx1"/>
                          </a:solidFill>
                          <a:effectLst/>
                          <a:latin typeface="Arial Black" panose="020B0A04020102020204" pitchFamily="34" charset="0"/>
                        </a:rPr>
                        <a:t>Arjun Singh</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a:solidFill>
                            <a:schemeClr val="tx1"/>
                          </a:solidFill>
                          <a:effectLst/>
                          <a:latin typeface="Arial Black" panose="020B0A04020102020204" pitchFamily="34" charset="0"/>
                        </a:rPr>
                        <a:t>13640</a:t>
                      </a:r>
                      <a:endParaRPr lang="en-IN" sz="1600" b="0" i="0" u="none" strike="noStrike">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1683520511"/>
                  </a:ext>
                </a:extLst>
              </a:tr>
              <a:tr h="274930">
                <a:tc>
                  <a:txBody>
                    <a:bodyPr/>
                    <a:lstStyle/>
                    <a:p>
                      <a:pPr algn="ctr" fontAlgn="b"/>
                      <a:r>
                        <a:rPr lang="en-IN" sz="1600" b="0" u="none" strike="noStrike">
                          <a:solidFill>
                            <a:schemeClr val="tx1"/>
                          </a:solidFill>
                          <a:effectLst/>
                          <a:latin typeface="Arial Black" panose="020B0A04020102020204" pitchFamily="34" charset="0"/>
                        </a:rPr>
                        <a:t>Aryan Sharma</a:t>
                      </a:r>
                      <a:endParaRPr lang="en-IN" sz="1600" b="0" i="0" u="none" strike="noStrike">
                        <a:solidFill>
                          <a:schemeClr val="tx1"/>
                        </a:solidFill>
                        <a:effectLst/>
                        <a:latin typeface="Arial Black" panose="020B0A04020102020204" pitchFamily="34" charset="0"/>
                      </a:endParaRPr>
                    </a:p>
                  </a:txBody>
                  <a:tcPr marL="7252" marR="7252" marT="7252" marB="0" anchor="b"/>
                </a:tc>
                <a:tc>
                  <a:txBody>
                    <a:bodyPr/>
                    <a:lstStyle/>
                    <a:p>
                      <a:pPr algn="ctr" fontAlgn="b"/>
                      <a:r>
                        <a:rPr lang="en-IN" sz="1600" b="0" u="none" strike="noStrike" dirty="0">
                          <a:solidFill>
                            <a:schemeClr val="tx1"/>
                          </a:solidFill>
                          <a:effectLst/>
                          <a:latin typeface="Arial Black" panose="020B0A04020102020204" pitchFamily="34" charset="0"/>
                        </a:rPr>
                        <a:t>1100</a:t>
                      </a:r>
                      <a:endParaRPr lang="en-IN" sz="1600" b="0" i="0" u="none" strike="noStrike" dirty="0">
                        <a:solidFill>
                          <a:schemeClr val="tx1"/>
                        </a:solidFill>
                        <a:effectLst/>
                        <a:latin typeface="Arial Black" panose="020B0A04020102020204" pitchFamily="34" charset="0"/>
                      </a:endParaRPr>
                    </a:p>
                  </a:txBody>
                  <a:tcPr marL="7252" marR="7252" marT="7252" marB="0" anchor="b"/>
                </a:tc>
                <a:extLst>
                  <a:ext uri="{0D108BD9-81ED-4DB2-BD59-A6C34878D82A}">
                    <a16:rowId xmlns:a16="http://schemas.microsoft.com/office/drawing/2014/main" val="2192208161"/>
                  </a:ext>
                </a:extLst>
              </a:tr>
            </a:tbl>
          </a:graphicData>
        </a:graphic>
      </p:graphicFrame>
    </p:spTree>
    <p:extLst>
      <p:ext uri="{BB962C8B-B14F-4D97-AF65-F5344CB8AC3E}">
        <p14:creationId xmlns:p14="http://schemas.microsoft.com/office/powerpoint/2010/main" val="205392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4EED7-FBF0-E8D4-756F-A57BA6AC3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8632"/>
            <a:ext cx="12192000" cy="6966632"/>
          </a:xfrm>
          <a:prstGeom prst="rect">
            <a:avLst/>
          </a:prstGeom>
        </p:spPr>
      </p:pic>
      <p:sp>
        <p:nvSpPr>
          <p:cNvPr id="5" name="TextBox 4">
            <a:extLst>
              <a:ext uri="{FF2B5EF4-FFF2-40B4-BE49-F238E27FC236}">
                <a16:creationId xmlns:a16="http://schemas.microsoft.com/office/drawing/2014/main" id="{D674F249-00FA-9F0C-1295-3EABD3C8C384}"/>
              </a:ext>
            </a:extLst>
          </p:cNvPr>
          <p:cNvSpPr txBox="1"/>
          <p:nvPr/>
        </p:nvSpPr>
        <p:spPr>
          <a:xfrm>
            <a:off x="-1" y="0"/>
            <a:ext cx="11719559" cy="954107"/>
          </a:xfrm>
          <a:prstGeom prst="rect">
            <a:avLst/>
          </a:prstGeom>
          <a:noFill/>
        </p:spPr>
        <p:txBody>
          <a:bodyPr wrap="square" rtlCol="0">
            <a:spAutoFit/>
          </a:bodyPr>
          <a:lstStyle/>
          <a:p>
            <a:r>
              <a:rPr lang="en-IN" sz="2800" b="1" kern="0" dirty="0">
                <a:effectLst/>
                <a:latin typeface="Arial Black" panose="020B0A04020102020204" pitchFamily="34" charset="0"/>
                <a:ea typeface="Times New Roman" panose="02020603050405020304" pitchFamily="18" charset="0"/>
                <a:cs typeface="Times New Roman" panose="02020603050405020304" pitchFamily="18" charset="0"/>
              </a:rPr>
              <a:t>5) What are the top 5 best-selling products</a:t>
            </a:r>
          </a:p>
          <a:p>
            <a:r>
              <a:rPr lang="en-IN" sz="2800" b="1" kern="0" dirty="0">
                <a:effectLst/>
                <a:latin typeface="Arial Black" panose="020B0A04020102020204" pitchFamily="34" charset="0"/>
                <a:ea typeface="Times New Roman" panose="02020603050405020304" pitchFamily="18" charset="0"/>
                <a:cs typeface="Times New Roman" panose="02020603050405020304" pitchFamily="18" charset="0"/>
              </a:rPr>
              <a:t> (by revenue)?</a:t>
            </a:r>
            <a:endParaRPr lang="en-IN" sz="28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9CA7AA5-C177-52DA-225B-24A6DA0F5188}"/>
              </a:ext>
            </a:extLst>
          </p:cNvPr>
          <p:cNvSpPr txBox="1"/>
          <p:nvPr/>
        </p:nvSpPr>
        <p:spPr>
          <a:xfrm>
            <a:off x="0" y="954107"/>
            <a:ext cx="8564880" cy="6363922"/>
          </a:xfrm>
          <a:prstGeom prst="rect">
            <a:avLst/>
          </a:prstGeom>
          <a:noFill/>
        </p:spPr>
        <p:txBody>
          <a:bodyPr wrap="square" rtlCol="0">
            <a:spAutoFit/>
          </a:bodyPr>
          <a:lstStyle/>
          <a:p>
            <a:pPr marL="228600">
              <a:lnSpc>
                <a:spcPct val="107000"/>
              </a:lnSpc>
              <a:spcAft>
                <a:spcPts val="800"/>
              </a:spcAft>
            </a:pPr>
            <a:r>
              <a:rPr lang="en-IN" sz="2800" kern="0" noProof="1">
                <a:effectLst/>
                <a:latin typeface="Segoe UI Black" panose="020B0A02040204020203" pitchFamily="34" charset="0"/>
                <a:ea typeface="Segoe UI Black" panose="020B0A02040204020203" pitchFamily="34" charset="0"/>
                <a:cs typeface="Times New Roman" panose="02020603050405020304" pitchFamily="18" charset="0"/>
              </a:rPr>
              <a:t>QUERY -</a:t>
            </a:r>
          </a:p>
          <a:p>
            <a:pPr marL="228600">
              <a:lnSpc>
                <a:spcPct val="107000"/>
              </a:lnSpc>
              <a:spcAft>
                <a:spcPts val="800"/>
              </a:spcAft>
            </a:pPr>
            <a:r>
              <a:rPr lang="en-IN" sz="2800" kern="0" noProof="1">
                <a:effectLst/>
                <a:latin typeface="Segoe UI Black" panose="020B0A02040204020203" pitchFamily="34" charset="0"/>
                <a:ea typeface="Segoe UI Black" panose="020B0A02040204020203" pitchFamily="34" charset="0"/>
                <a:cs typeface="Times New Roman" panose="02020603050405020304" pitchFamily="18" charset="0"/>
              </a:rPr>
              <a:t>SELECT </a:t>
            </a:r>
            <a:endParaRPr lang="en-IN" sz="28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marL="228600">
              <a:lnSpc>
                <a:spcPct val="107000"/>
              </a:lnSpc>
              <a:spcAft>
                <a:spcPts val="800"/>
              </a:spcAft>
            </a:pPr>
            <a:r>
              <a:rPr lang="en-IN" sz="2800" kern="0" noProof="1">
                <a:effectLst/>
                <a:latin typeface="Segoe UI Black" panose="020B0A02040204020203" pitchFamily="34" charset="0"/>
                <a:ea typeface="Segoe UI Black" panose="020B0A02040204020203" pitchFamily="34" charset="0"/>
                <a:cs typeface="Times New Roman" panose="02020603050405020304" pitchFamily="18" charset="0"/>
              </a:rPr>
              <a:t>    products.product_name, SUM(sales.total) AS total_revenue</a:t>
            </a:r>
            <a:endParaRPr lang="en-IN" sz="28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marL="228600">
              <a:lnSpc>
                <a:spcPct val="107000"/>
              </a:lnSpc>
              <a:spcAft>
                <a:spcPts val="800"/>
              </a:spcAft>
            </a:pPr>
            <a:r>
              <a:rPr lang="en-IN" sz="2800" kern="0" noProof="1">
                <a:effectLst/>
                <a:latin typeface="Segoe UI Black" panose="020B0A02040204020203" pitchFamily="34" charset="0"/>
                <a:ea typeface="Segoe UI Black" panose="020B0A02040204020203" pitchFamily="34" charset="0"/>
                <a:cs typeface="Times New Roman" panose="02020603050405020304" pitchFamily="18" charset="0"/>
              </a:rPr>
              <a:t>FROM</a:t>
            </a:r>
            <a:endParaRPr lang="en-IN" sz="28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marL="228600">
              <a:lnSpc>
                <a:spcPct val="107000"/>
              </a:lnSpc>
              <a:spcAft>
                <a:spcPts val="800"/>
              </a:spcAft>
            </a:pPr>
            <a:r>
              <a:rPr lang="en-IN" sz="2800" kern="0" noProof="1">
                <a:effectLst/>
                <a:latin typeface="Segoe UI Black" panose="020B0A02040204020203" pitchFamily="34" charset="0"/>
                <a:ea typeface="Segoe UI Black" panose="020B0A02040204020203" pitchFamily="34" charset="0"/>
                <a:cs typeface="Times New Roman" panose="02020603050405020304" pitchFamily="18" charset="0"/>
              </a:rPr>
              <a:t>    coffe_sale.sales</a:t>
            </a:r>
            <a:endParaRPr lang="en-IN" sz="28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marL="228600">
              <a:lnSpc>
                <a:spcPct val="107000"/>
              </a:lnSpc>
              <a:spcAft>
                <a:spcPts val="800"/>
              </a:spcAft>
            </a:pPr>
            <a:r>
              <a:rPr lang="en-IN" sz="2800" kern="0" noProof="1">
                <a:effectLst/>
                <a:latin typeface="Segoe UI Black" panose="020B0A02040204020203" pitchFamily="34" charset="0"/>
                <a:ea typeface="Segoe UI Black" panose="020B0A02040204020203" pitchFamily="34" charset="0"/>
                <a:cs typeface="Times New Roman" panose="02020603050405020304" pitchFamily="18" charset="0"/>
              </a:rPr>
              <a:t>        JOIN</a:t>
            </a:r>
            <a:endParaRPr lang="en-IN" sz="28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marL="228600">
              <a:lnSpc>
                <a:spcPct val="107000"/>
              </a:lnSpc>
              <a:spcAft>
                <a:spcPts val="800"/>
              </a:spcAft>
            </a:pPr>
            <a:r>
              <a:rPr lang="en-IN" sz="2800" kern="0" noProof="1">
                <a:effectLst/>
                <a:latin typeface="Segoe UI Black" panose="020B0A02040204020203" pitchFamily="34" charset="0"/>
                <a:ea typeface="Segoe UI Black" panose="020B0A02040204020203" pitchFamily="34" charset="0"/>
                <a:cs typeface="Times New Roman" panose="02020603050405020304" pitchFamily="18" charset="0"/>
              </a:rPr>
              <a:t>    products ON sales.product_id = products.product_id</a:t>
            </a:r>
            <a:endParaRPr lang="en-IN" sz="28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marL="228600">
              <a:lnSpc>
                <a:spcPct val="107000"/>
              </a:lnSpc>
              <a:spcAft>
                <a:spcPts val="800"/>
              </a:spcAft>
            </a:pPr>
            <a:r>
              <a:rPr lang="en-IN" sz="2800" kern="0" noProof="1">
                <a:effectLst/>
                <a:latin typeface="Segoe UI Black" panose="020B0A02040204020203" pitchFamily="34" charset="0"/>
                <a:ea typeface="Segoe UI Black" panose="020B0A02040204020203" pitchFamily="34" charset="0"/>
                <a:cs typeface="Times New Roman" panose="02020603050405020304" pitchFamily="18" charset="0"/>
              </a:rPr>
              <a:t>GROUP BY products.product_name</a:t>
            </a:r>
            <a:endParaRPr lang="en-IN" sz="28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marL="228600">
              <a:lnSpc>
                <a:spcPct val="107000"/>
              </a:lnSpc>
              <a:spcAft>
                <a:spcPts val="800"/>
              </a:spcAft>
            </a:pPr>
            <a:r>
              <a:rPr lang="en-IN" sz="2800" kern="0" noProof="1">
                <a:effectLst/>
                <a:latin typeface="Segoe UI Black" panose="020B0A02040204020203" pitchFamily="34" charset="0"/>
                <a:ea typeface="Segoe UI Black" panose="020B0A02040204020203" pitchFamily="34" charset="0"/>
                <a:cs typeface="Times New Roman" panose="02020603050405020304" pitchFamily="18" charset="0"/>
              </a:rPr>
              <a:t>ORDER BY total_revenue DESC;</a:t>
            </a:r>
            <a:endParaRPr lang="en-IN" sz="28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2732187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15473A-7554-A670-F2C0-2F6BE6DD3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1"/>
            <a:ext cx="12192000" cy="6833377"/>
          </a:xfrm>
          <a:prstGeom prst="rect">
            <a:avLst/>
          </a:prstGeom>
        </p:spPr>
      </p:pic>
      <p:graphicFrame>
        <p:nvGraphicFramePr>
          <p:cNvPr id="2" name="Table 1">
            <a:extLst>
              <a:ext uri="{FF2B5EF4-FFF2-40B4-BE49-F238E27FC236}">
                <a16:creationId xmlns:a16="http://schemas.microsoft.com/office/drawing/2014/main" id="{3F2693AA-507C-4A13-6EBF-95FF3E49684A}"/>
              </a:ext>
            </a:extLst>
          </p:cNvPr>
          <p:cNvGraphicFramePr>
            <a:graphicFrameLocks noGrp="1"/>
          </p:cNvGraphicFramePr>
          <p:nvPr>
            <p:extLst>
              <p:ext uri="{D42A27DB-BD31-4B8C-83A1-F6EECF244321}">
                <p14:modId xmlns:p14="http://schemas.microsoft.com/office/powerpoint/2010/main" val="1952050259"/>
              </p:ext>
            </p:extLst>
          </p:nvPr>
        </p:nvGraphicFramePr>
        <p:xfrm>
          <a:off x="0" y="12311"/>
          <a:ext cx="6897189" cy="6850462"/>
        </p:xfrm>
        <a:graphic>
          <a:graphicData uri="http://schemas.openxmlformats.org/drawingml/2006/table">
            <a:tbl>
              <a:tblPr>
                <a:effectLst>
                  <a:innerShdw blurRad="63500" dist="50800" dir="8100000">
                    <a:prstClr val="black">
                      <a:alpha val="50000"/>
                    </a:prstClr>
                  </a:innerShdw>
                </a:effectLst>
                <a:tableStyleId>{ED083AE6-46FA-4A59-8FB0-9F97EB10719F}</a:tableStyleId>
              </a:tblPr>
              <a:tblGrid>
                <a:gridCol w="4570674">
                  <a:extLst>
                    <a:ext uri="{9D8B030D-6E8A-4147-A177-3AD203B41FA5}">
                      <a16:colId xmlns:a16="http://schemas.microsoft.com/office/drawing/2014/main" val="827071812"/>
                    </a:ext>
                  </a:extLst>
                </a:gridCol>
                <a:gridCol w="2326515">
                  <a:extLst>
                    <a:ext uri="{9D8B030D-6E8A-4147-A177-3AD203B41FA5}">
                      <a16:colId xmlns:a16="http://schemas.microsoft.com/office/drawing/2014/main" val="2910800451"/>
                    </a:ext>
                  </a:extLst>
                </a:gridCol>
              </a:tblGrid>
              <a:tr h="227566">
                <a:tc>
                  <a:txBody>
                    <a:bodyPr/>
                    <a:lstStyle/>
                    <a:p>
                      <a:pPr algn="ctr" fontAlgn="b"/>
                      <a:r>
                        <a:rPr lang="en-IN" sz="1400" b="1" u="none" strike="noStrike" noProof="1">
                          <a:solidFill>
                            <a:schemeClr val="tx1"/>
                          </a:solidFill>
                          <a:effectLst/>
                          <a:latin typeface="Arial Black" panose="020B0A04020102020204" pitchFamily="34" charset="0"/>
                        </a:rPr>
                        <a:t>Product_Name</a:t>
                      </a:r>
                      <a:endParaRPr lang="en-IN" sz="1400" b="1" i="0" u="none" strike="noStrike" noProof="1">
                        <a:solidFill>
                          <a:schemeClr val="tx1"/>
                        </a:solidFill>
                        <a:effectLst/>
                        <a:latin typeface="Arial Black" panose="020B0A04020102020204"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1" u="none" strike="noStrike" noProof="1">
                          <a:solidFill>
                            <a:schemeClr val="tx1"/>
                          </a:solidFill>
                          <a:effectLst/>
                          <a:latin typeface="Arial Black" panose="020B0A04020102020204" pitchFamily="34" charset="0"/>
                        </a:rPr>
                        <a:t>Total_Revenue</a:t>
                      </a:r>
                      <a:endParaRPr lang="en-IN" sz="1400" b="1" i="0" u="none" strike="noStrike" noProof="1">
                        <a:solidFill>
                          <a:schemeClr val="tx1"/>
                        </a:solidFill>
                        <a:effectLst/>
                        <a:latin typeface="Arial Black" panose="020B0A04020102020204"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3127470976"/>
                  </a:ext>
                </a:extLst>
              </a:tr>
              <a:tr h="246214">
                <a:tc>
                  <a:txBody>
                    <a:bodyPr/>
                    <a:lstStyle/>
                    <a:p>
                      <a:pPr algn="ctr" fontAlgn="b"/>
                      <a:r>
                        <a:rPr lang="en-US" sz="1400" b="0" u="none" strike="noStrike" dirty="0">
                          <a:solidFill>
                            <a:srgbClr val="000000"/>
                          </a:solidFill>
                          <a:effectLst/>
                        </a:rPr>
                        <a:t>Cold Brew Coffee Pack (6 Bottles)</a:t>
                      </a:r>
                      <a:endParaRPr lang="en-US"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103500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3585297918"/>
                  </a:ext>
                </a:extLst>
              </a:tr>
              <a:tr h="246214">
                <a:tc>
                  <a:txBody>
                    <a:bodyPr/>
                    <a:lstStyle/>
                    <a:p>
                      <a:pPr algn="ctr" fontAlgn="b"/>
                      <a:r>
                        <a:rPr lang="en-IN" sz="1400" b="0" u="none" strike="noStrike" dirty="0">
                          <a:solidFill>
                            <a:srgbClr val="000000"/>
                          </a:solidFill>
                          <a:effectLst/>
                        </a:rPr>
                        <a:t>Coffee Beans (500g)</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53400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317773287"/>
                  </a:ext>
                </a:extLst>
              </a:tr>
              <a:tr h="246214">
                <a:tc>
                  <a:txBody>
                    <a:bodyPr/>
                    <a:lstStyle/>
                    <a:p>
                      <a:pPr algn="ctr" fontAlgn="b"/>
                      <a:r>
                        <a:rPr lang="en-US" sz="1400" b="0" u="none" strike="noStrike" dirty="0">
                          <a:solidFill>
                            <a:srgbClr val="000000"/>
                          </a:solidFill>
                          <a:effectLst/>
                        </a:rPr>
                        <a:t>Tote Bag with Coffee Design</a:t>
                      </a:r>
                      <a:endParaRPr lang="en-US"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40000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1476261012"/>
                  </a:ext>
                </a:extLst>
              </a:tr>
              <a:tr h="221332">
                <a:tc>
                  <a:txBody>
                    <a:bodyPr/>
                    <a:lstStyle/>
                    <a:p>
                      <a:pPr algn="ctr" fontAlgn="b"/>
                      <a:r>
                        <a:rPr lang="en-IN" sz="1400" b="0" u="none" strike="noStrike" dirty="0">
                          <a:solidFill>
                            <a:srgbClr val="000000"/>
                          </a:solidFill>
                          <a:effectLst/>
                        </a:rPr>
                        <a:t>Ground Espresso Coffee (250g)</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dirty="0">
                          <a:solidFill>
                            <a:srgbClr val="000000"/>
                          </a:solidFill>
                          <a:effectLst/>
                        </a:rPr>
                        <a:t>30450</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1559112151"/>
                  </a:ext>
                </a:extLst>
              </a:tr>
              <a:tr h="246214">
                <a:tc>
                  <a:txBody>
                    <a:bodyPr/>
                    <a:lstStyle/>
                    <a:p>
                      <a:pPr algn="ctr" fontAlgn="b"/>
                      <a:r>
                        <a:rPr lang="en-IN" sz="1400" b="0" u="none" strike="noStrike" dirty="0">
                          <a:solidFill>
                            <a:srgbClr val="000000"/>
                          </a:solidFill>
                          <a:effectLst/>
                        </a:rPr>
                        <a:t>Instant Coffee Powder (100g)</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22250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2839646572"/>
                  </a:ext>
                </a:extLst>
              </a:tr>
              <a:tr h="246214">
                <a:tc>
                  <a:txBody>
                    <a:bodyPr/>
                    <a:lstStyle/>
                    <a:p>
                      <a:pPr algn="ctr" fontAlgn="b"/>
                      <a:r>
                        <a:rPr lang="en-US" sz="1400" b="0" u="none" strike="noStrike">
                          <a:solidFill>
                            <a:srgbClr val="000000"/>
                          </a:solidFill>
                          <a:effectLst/>
                        </a:rPr>
                        <a:t>Organic Green Coffee Beans (500g)</a:t>
                      </a:r>
                      <a:endParaRPr lang="en-US"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21700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706534360"/>
                  </a:ext>
                </a:extLst>
              </a:tr>
              <a:tr h="246214">
                <a:tc>
                  <a:txBody>
                    <a:bodyPr/>
                    <a:lstStyle/>
                    <a:p>
                      <a:pPr algn="ctr" fontAlgn="b"/>
                      <a:r>
                        <a:rPr lang="en-IN" sz="1400" b="0" u="none" strike="noStrike" dirty="0">
                          <a:solidFill>
                            <a:srgbClr val="000000"/>
                          </a:solidFill>
                          <a:effectLst/>
                        </a:rPr>
                        <a:t>Insulated Travel Mug</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20800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2773268806"/>
                  </a:ext>
                </a:extLst>
              </a:tr>
              <a:tr h="246214">
                <a:tc>
                  <a:txBody>
                    <a:bodyPr/>
                    <a:lstStyle/>
                    <a:p>
                      <a:pPr algn="ctr" fontAlgn="b"/>
                      <a:r>
                        <a:rPr lang="en-IN" sz="1400" b="0" u="none" strike="noStrike" dirty="0">
                          <a:solidFill>
                            <a:srgbClr val="000000"/>
                          </a:solidFill>
                          <a:effectLst/>
                        </a:rPr>
                        <a:t>Vanilla Coffee Syrup (250ml)</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18560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1550661077"/>
                  </a:ext>
                </a:extLst>
              </a:tr>
              <a:tr h="246214">
                <a:tc>
                  <a:txBody>
                    <a:bodyPr/>
                    <a:lstStyle/>
                    <a:p>
                      <a:pPr algn="ctr" fontAlgn="b"/>
                      <a:r>
                        <a:rPr lang="en-US" sz="1400" b="0" u="none" strike="noStrike" dirty="0">
                          <a:solidFill>
                            <a:srgbClr val="000000"/>
                          </a:solidFill>
                          <a:effectLst/>
                        </a:rPr>
                        <a:t>Flavored Coffee Pods (Pack of 10)</a:t>
                      </a:r>
                      <a:endParaRPr lang="en-US"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15750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1959908023"/>
                  </a:ext>
                </a:extLst>
              </a:tr>
              <a:tr h="246214">
                <a:tc>
                  <a:txBody>
                    <a:bodyPr/>
                    <a:lstStyle/>
                    <a:p>
                      <a:pPr algn="ctr" fontAlgn="b"/>
                      <a:r>
                        <a:rPr lang="en-IN" sz="1400" b="0" u="none" strike="noStrike">
                          <a:solidFill>
                            <a:srgbClr val="000000"/>
                          </a:solidFill>
                          <a:effectLst/>
                        </a:rPr>
                        <a:t>Cold Brew Concentrate (500ml)</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15400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250152740"/>
                  </a:ext>
                </a:extLst>
              </a:tr>
              <a:tr h="246214">
                <a:tc>
                  <a:txBody>
                    <a:bodyPr/>
                    <a:lstStyle/>
                    <a:p>
                      <a:pPr algn="ctr" fontAlgn="b"/>
                      <a:r>
                        <a:rPr lang="en-IN" sz="1400" b="0" u="none" strike="noStrike">
                          <a:solidFill>
                            <a:srgbClr val="000000"/>
                          </a:solidFill>
                          <a:effectLst/>
                        </a:rPr>
                        <a:t>Coffee Art Print</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14800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3525987861"/>
                  </a:ext>
                </a:extLst>
              </a:tr>
              <a:tr h="246214">
                <a:tc>
                  <a:txBody>
                    <a:bodyPr/>
                    <a:lstStyle/>
                    <a:p>
                      <a:pPr algn="ctr" fontAlgn="b"/>
                      <a:r>
                        <a:rPr lang="en-IN" sz="1400" b="0" u="none" strike="noStrike" dirty="0">
                          <a:solidFill>
                            <a:srgbClr val="000000"/>
                          </a:solidFill>
                          <a:effectLst/>
                        </a:rPr>
                        <a:t>Coffee Drip Bags (10 Bags)</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9000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2500198107"/>
                  </a:ext>
                </a:extLst>
              </a:tr>
              <a:tr h="246214">
                <a:tc>
                  <a:txBody>
                    <a:bodyPr/>
                    <a:lstStyle/>
                    <a:p>
                      <a:pPr algn="ctr" fontAlgn="b"/>
                      <a:r>
                        <a:rPr lang="en-IN" sz="1400" b="0" u="none" strike="noStrike">
                          <a:solidFill>
                            <a:srgbClr val="000000"/>
                          </a:solidFill>
                          <a:effectLst/>
                        </a:rPr>
                        <a:t>Coffee-Themed T-Shirt</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8400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651349656"/>
                  </a:ext>
                </a:extLst>
              </a:tr>
              <a:tr h="246214">
                <a:tc>
                  <a:txBody>
                    <a:bodyPr/>
                    <a:lstStyle/>
                    <a:p>
                      <a:pPr algn="ctr" fontAlgn="b"/>
                      <a:r>
                        <a:rPr lang="en-IN" sz="1400" b="0" u="none" strike="noStrike">
                          <a:solidFill>
                            <a:srgbClr val="000000"/>
                          </a:solidFill>
                          <a:effectLst/>
                        </a:rPr>
                        <a:t>Coffee Bean Storage Canister</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6400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910448260"/>
                  </a:ext>
                </a:extLst>
              </a:tr>
              <a:tr h="246214">
                <a:tc>
                  <a:txBody>
                    <a:bodyPr/>
                    <a:lstStyle/>
                    <a:p>
                      <a:pPr algn="ctr" fontAlgn="b"/>
                      <a:r>
                        <a:rPr lang="en-IN" sz="1400" b="0" u="none" strike="noStrike" dirty="0">
                          <a:solidFill>
                            <a:srgbClr val="000000"/>
                          </a:solidFill>
                          <a:effectLst/>
                        </a:rPr>
                        <a:t>Coffee Plant Kit (DIY)</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6300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240916214"/>
                  </a:ext>
                </a:extLst>
              </a:tr>
              <a:tr h="246214">
                <a:tc>
                  <a:txBody>
                    <a:bodyPr/>
                    <a:lstStyle/>
                    <a:p>
                      <a:pPr algn="ctr" fontAlgn="b"/>
                      <a:r>
                        <a:rPr lang="en-IN" sz="1400" b="0" u="none" strike="noStrike">
                          <a:solidFill>
                            <a:srgbClr val="000000"/>
                          </a:solidFill>
                          <a:effectLst/>
                        </a:rPr>
                        <a:t>Customizable Coffee Coaster Set</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5500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2358441930"/>
                  </a:ext>
                </a:extLst>
              </a:tr>
              <a:tr h="246214">
                <a:tc>
                  <a:txBody>
                    <a:bodyPr/>
                    <a:lstStyle/>
                    <a:p>
                      <a:pPr algn="ctr" fontAlgn="b"/>
                      <a:r>
                        <a:rPr lang="en-US" sz="1400" b="0" u="none" strike="noStrike" dirty="0">
                          <a:solidFill>
                            <a:srgbClr val="000000"/>
                          </a:solidFill>
                          <a:effectLst/>
                        </a:rPr>
                        <a:t>Mocha Flavored Coffee Mix (200g)</a:t>
                      </a:r>
                      <a:endParaRPr lang="en-US"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5400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2066748473"/>
                  </a:ext>
                </a:extLst>
              </a:tr>
              <a:tr h="246214">
                <a:tc>
                  <a:txBody>
                    <a:bodyPr/>
                    <a:lstStyle/>
                    <a:p>
                      <a:pPr algn="ctr" fontAlgn="b"/>
                      <a:r>
                        <a:rPr lang="en-IN" sz="1400" b="0" u="none" strike="noStrike">
                          <a:solidFill>
                            <a:srgbClr val="000000"/>
                          </a:solidFill>
                          <a:effectLst/>
                        </a:rPr>
                        <a:t>Coffee Recipe Book</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4800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1544151540"/>
                  </a:ext>
                </a:extLst>
              </a:tr>
              <a:tr h="246214">
                <a:tc>
                  <a:txBody>
                    <a:bodyPr/>
                    <a:lstStyle/>
                    <a:p>
                      <a:pPr algn="ctr" fontAlgn="b"/>
                      <a:r>
                        <a:rPr lang="en-IN" sz="1400" b="0" u="none" strike="noStrike">
                          <a:solidFill>
                            <a:srgbClr val="000000"/>
                          </a:solidFill>
                          <a:effectLst/>
                        </a:rPr>
                        <a:t>Reusable Coffee Cup (Eco-friendly)</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dirty="0">
                          <a:solidFill>
                            <a:srgbClr val="000000"/>
                          </a:solidFill>
                          <a:effectLst/>
                        </a:rPr>
                        <a:t>4050</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1960636680"/>
                  </a:ext>
                </a:extLst>
              </a:tr>
              <a:tr h="246214">
                <a:tc>
                  <a:txBody>
                    <a:bodyPr/>
                    <a:lstStyle/>
                    <a:p>
                      <a:pPr algn="ctr" fontAlgn="b"/>
                      <a:r>
                        <a:rPr lang="en-IN" sz="1400" b="0" u="none" strike="noStrike">
                          <a:solidFill>
                            <a:srgbClr val="000000"/>
                          </a:solidFill>
                          <a:effectLst/>
                        </a:rPr>
                        <a:t>Glass Coffee Jar (500ml)</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a:solidFill>
                            <a:srgbClr val="000000"/>
                          </a:solidFill>
                          <a:effectLst/>
                        </a:rPr>
                        <a:t>3300</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2185729239"/>
                  </a:ext>
                </a:extLst>
              </a:tr>
              <a:tr h="246214">
                <a:tc>
                  <a:txBody>
                    <a:bodyPr/>
                    <a:lstStyle/>
                    <a:p>
                      <a:pPr algn="ctr" fontAlgn="b"/>
                      <a:r>
                        <a:rPr lang="en-IN" sz="1400" b="0" u="none" strike="noStrike">
                          <a:solidFill>
                            <a:srgbClr val="000000"/>
                          </a:solidFill>
                          <a:effectLst/>
                        </a:rPr>
                        <a:t>Stainless Steel Tumbler</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dirty="0">
                          <a:solidFill>
                            <a:srgbClr val="000000"/>
                          </a:solidFill>
                          <a:effectLst/>
                        </a:rPr>
                        <a:t>3000</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1600934763"/>
                  </a:ext>
                </a:extLst>
              </a:tr>
              <a:tr h="246214">
                <a:tc>
                  <a:txBody>
                    <a:bodyPr/>
                    <a:lstStyle/>
                    <a:p>
                      <a:pPr algn="ctr" fontAlgn="b"/>
                      <a:r>
                        <a:rPr lang="en-IN" sz="1400" b="0" u="none" strike="noStrike">
                          <a:solidFill>
                            <a:srgbClr val="000000"/>
                          </a:solidFill>
                          <a:effectLst/>
                        </a:rPr>
                        <a:t>Coffee Mug (Ceramic)</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dirty="0">
                          <a:solidFill>
                            <a:srgbClr val="000000"/>
                          </a:solidFill>
                          <a:effectLst/>
                        </a:rPr>
                        <a:t>2800</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1698400807"/>
                  </a:ext>
                </a:extLst>
              </a:tr>
              <a:tr h="246214">
                <a:tc>
                  <a:txBody>
                    <a:bodyPr/>
                    <a:lstStyle/>
                    <a:p>
                      <a:pPr algn="ctr" fontAlgn="b"/>
                      <a:r>
                        <a:rPr lang="en-IN" sz="1400" b="0" u="none" strike="noStrike">
                          <a:solidFill>
                            <a:srgbClr val="000000"/>
                          </a:solidFill>
                          <a:effectLst/>
                        </a:rPr>
                        <a:t>Caramel Syrup (250ml)</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dirty="0">
                          <a:solidFill>
                            <a:srgbClr val="000000"/>
                          </a:solidFill>
                          <a:effectLst/>
                        </a:rPr>
                        <a:t>1500</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3607998211"/>
                  </a:ext>
                </a:extLst>
              </a:tr>
              <a:tr h="246214">
                <a:tc>
                  <a:txBody>
                    <a:bodyPr/>
                    <a:lstStyle/>
                    <a:p>
                      <a:pPr algn="ctr" fontAlgn="b"/>
                      <a:r>
                        <a:rPr lang="en-IN" sz="1400" b="0" u="none" strike="noStrike">
                          <a:solidFill>
                            <a:srgbClr val="000000"/>
                          </a:solidFill>
                          <a:effectLst/>
                        </a:rPr>
                        <a:t>Coffee-Themed Notebook</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dirty="0">
                          <a:solidFill>
                            <a:srgbClr val="000000"/>
                          </a:solidFill>
                          <a:effectLst/>
                        </a:rPr>
                        <a:t>1500</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2621758401"/>
                  </a:ext>
                </a:extLst>
              </a:tr>
              <a:tr h="246214">
                <a:tc>
                  <a:txBody>
                    <a:bodyPr/>
                    <a:lstStyle/>
                    <a:p>
                      <a:pPr algn="ctr" fontAlgn="b"/>
                      <a:r>
                        <a:rPr lang="en-IN" sz="1400" b="0" u="none" strike="noStrike">
                          <a:solidFill>
                            <a:srgbClr val="000000"/>
                          </a:solidFill>
                          <a:effectLst/>
                        </a:rPr>
                        <a:t>Personalized Coffee Spoon</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dirty="0">
                          <a:solidFill>
                            <a:srgbClr val="000000"/>
                          </a:solidFill>
                          <a:effectLst/>
                        </a:rPr>
                        <a:t>1400</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2479023382"/>
                  </a:ext>
                </a:extLst>
              </a:tr>
              <a:tr h="246214">
                <a:tc>
                  <a:txBody>
                    <a:bodyPr/>
                    <a:lstStyle/>
                    <a:p>
                      <a:pPr algn="ctr" fontAlgn="b"/>
                      <a:r>
                        <a:rPr lang="en-IN" sz="1400" b="0" u="none" strike="noStrike">
                          <a:solidFill>
                            <a:srgbClr val="000000"/>
                          </a:solidFill>
                          <a:effectLst/>
                        </a:rPr>
                        <a:t>Coffee Gift Hamper</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dirty="0">
                          <a:solidFill>
                            <a:srgbClr val="000000"/>
                          </a:solidFill>
                          <a:effectLst/>
                        </a:rPr>
                        <a:t>500</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2649838966"/>
                  </a:ext>
                </a:extLst>
              </a:tr>
              <a:tr h="246214">
                <a:tc>
                  <a:txBody>
                    <a:bodyPr/>
                    <a:lstStyle/>
                    <a:p>
                      <a:pPr algn="ctr" fontAlgn="b"/>
                      <a:r>
                        <a:rPr lang="en-IN" sz="1400" b="0" u="none" strike="noStrike">
                          <a:solidFill>
                            <a:srgbClr val="000000"/>
                          </a:solidFill>
                          <a:effectLst/>
                        </a:rPr>
                        <a:t>Specialty Coffee Subscription</a:t>
                      </a:r>
                      <a:endParaRPr lang="en-IN" sz="1400" b="0" i="0" u="none" strike="noStrike">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tc>
                  <a:txBody>
                    <a:bodyPr/>
                    <a:lstStyle/>
                    <a:p>
                      <a:pPr algn="ctr" fontAlgn="b"/>
                      <a:r>
                        <a:rPr lang="en-IN" sz="1400" b="0" u="none" strike="noStrike" dirty="0">
                          <a:solidFill>
                            <a:srgbClr val="000000"/>
                          </a:solidFill>
                          <a:effectLst/>
                        </a:rPr>
                        <a:t>250</a:t>
                      </a:r>
                      <a:endParaRPr lang="en-IN" sz="1400" b="0" i="0" u="none" strike="noStrike" dirty="0">
                        <a:solidFill>
                          <a:srgbClr val="000000"/>
                        </a:solidFill>
                        <a:effectLst/>
                        <a:latin typeface="Segoe UI Black" panose="020B0A02040204020203" pitchFamily="34" charset="0"/>
                        <a:ea typeface="Segoe UI Black" panose="020B0A02040204020203" pitchFamily="34" charset="0"/>
                      </a:endParaRPr>
                    </a:p>
                  </a:txBody>
                  <a:tcPr marL="6475" marR="6475" marT="6540" marB="0" anchor="b">
                    <a:cell3D prstMaterial="dkEdge">
                      <a:bevel/>
                      <a:lightRig rig="flood" dir="t"/>
                    </a:cell3D>
                  </a:tcPr>
                </a:tc>
                <a:extLst>
                  <a:ext uri="{0D108BD9-81ED-4DB2-BD59-A6C34878D82A}">
                    <a16:rowId xmlns:a16="http://schemas.microsoft.com/office/drawing/2014/main" val="1936671273"/>
                  </a:ext>
                </a:extLst>
              </a:tr>
            </a:tbl>
          </a:graphicData>
        </a:graphic>
      </p:graphicFrame>
      <mc:AlternateContent xmlns:mc="http://schemas.openxmlformats.org/markup-compatibility/2006" xmlns:cx2="http://schemas.microsoft.com/office/drawing/2015/10/21/chartex">
        <mc:Choice Requires="cx2">
          <p:graphicFrame>
            <p:nvGraphicFramePr>
              <p:cNvPr id="5" name="Chart 4">
                <a:extLst>
                  <a:ext uri="{FF2B5EF4-FFF2-40B4-BE49-F238E27FC236}">
                    <a16:creationId xmlns:a16="http://schemas.microsoft.com/office/drawing/2014/main" id="{E40B02D0-83BC-195F-764E-3208805429A2}"/>
                  </a:ext>
                </a:extLst>
              </p:cNvPr>
              <p:cNvGraphicFramePr/>
              <p:nvPr>
                <p:extLst>
                  <p:ext uri="{D42A27DB-BD31-4B8C-83A1-F6EECF244321}">
                    <p14:modId xmlns:p14="http://schemas.microsoft.com/office/powerpoint/2010/main" val="4035054929"/>
                  </p:ext>
                </p:extLst>
              </p:nvPr>
            </p:nvGraphicFramePr>
            <p:xfrm>
              <a:off x="6897189" y="12311"/>
              <a:ext cx="5294811" cy="687216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E40B02D0-83BC-195F-764E-3208805429A2}"/>
                  </a:ext>
                </a:extLst>
              </p:cNvPr>
              <p:cNvPicPr>
                <a:picLocks noGrp="1" noRot="1" noChangeAspect="1" noMove="1" noResize="1" noEditPoints="1" noAdjustHandles="1" noChangeArrowheads="1" noChangeShapeType="1"/>
              </p:cNvPicPr>
              <p:nvPr/>
            </p:nvPicPr>
            <p:blipFill>
              <a:blip r:embed="rId5"/>
              <a:stretch>
                <a:fillRect/>
              </a:stretch>
            </p:blipFill>
            <p:spPr>
              <a:xfrm>
                <a:off x="6897189" y="12311"/>
                <a:ext cx="5294811" cy="6872163"/>
              </a:xfrm>
              <a:prstGeom prst="rect">
                <a:avLst/>
              </a:prstGeom>
            </p:spPr>
          </p:pic>
        </mc:Fallback>
      </mc:AlternateContent>
    </p:spTree>
    <p:extLst>
      <p:ext uri="{BB962C8B-B14F-4D97-AF65-F5344CB8AC3E}">
        <p14:creationId xmlns:p14="http://schemas.microsoft.com/office/powerpoint/2010/main" val="1372421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D61FEF-3FE1-04EC-6233-208537900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88"/>
            <a:ext cx="12192000" cy="6831424"/>
          </a:xfrm>
          <a:prstGeom prst="rect">
            <a:avLst/>
          </a:prstGeom>
        </p:spPr>
      </p:pic>
      <p:sp>
        <p:nvSpPr>
          <p:cNvPr id="4" name="TextBox 3">
            <a:extLst>
              <a:ext uri="{FF2B5EF4-FFF2-40B4-BE49-F238E27FC236}">
                <a16:creationId xmlns:a16="http://schemas.microsoft.com/office/drawing/2014/main" id="{48F47937-E76A-FEF9-2CE8-05EA34A5ED5D}"/>
              </a:ext>
            </a:extLst>
          </p:cNvPr>
          <p:cNvSpPr txBox="1"/>
          <p:nvPr/>
        </p:nvSpPr>
        <p:spPr>
          <a:xfrm>
            <a:off x="0" y="248194"/>
            <a:ext cx="4885509" cy="2062103"/>
          </a:xfrm>
          <a:prstGeom prst="rect">
            <a:avLst/>
          </a:prstGeom>
          <a:noFill/>
        </p:spPr>
        <p:txBody>
          <a:bodyPr wrap="square" rtlCol="0">
            <a:spAutoFit/>
          </a:bodyPr>
          <a:lstStyle/>
          <a:p>
            <a:r>
              <a:rPr lang="en-IN" sz="3200" b="1" kern="0" dirty="0">
                <a:solidFill>
                  <a:schemeClr val="accent2">
                    <a:lumMod val="50000"/>
                  </a:schemeClr>
                </a:solidFill>
                <a:effectLst/>
                <a:latin typeface="Segoe UI Black" panose="020B0A02040204020203" pitchFamily="34" charset="0"/>
                <a:ea typeface="Segoe UI Black" panose="020B0A02040204020203" pitchFamily="34" charset="0"/>
              </a:rPr>
              <a:t>6. What is the total sales per </a:t>
            </a:r>
          </a:p>
          <a:p>
            <a:r>
              <a:rPr lang="en-IN" sz="3200" b="1" kern="0" dirty="0">
                <a:solidFill>
                  <a:schemeClr val="accent2">
                    <a:lumMod val="50000"/>
                  </a:schemeClr>
                </a:solidFill>
                <a:effectLst/>
                <a:latin typeface="Segoe UI Black" panose="020B0A02040204020203" pitchFamily="34" charset="0"/>
                <a:ea typeface="Segoe UI Black" panose="020B0A02040204020203" pitchFamily="34" charset="0"/>
              </a:rPr>
              <a:t>city ranked by city rank?</a:t>
            </a:r>
            <a:endParaRPr lang="en-IN" sz="3200" dirty="0">
              <a:solidFill>
                <a:schemeClr val="accent2">
                  <a:lumMod val="50000"/>
                </a:schemeClr>
              </a:solidFill>
              <a:latin typeface="Segoe UI Black" panose="020B0A02040204020203" pitchFamily="34" charset="0"/>
              <a:ea typeface="Segoe UI Black" panose="020B0A02040204020203" pitchFamily="34" charset="0"/>
            </a:endParaRPr>
          </a:p>
        </p:txBody>
      </p:sp>
      <p:sp>
        <p:nvSpPr>
          <p:cNvPr id="5" name="TextBox 4">
            <a:extLst>
              <a:ext uri="{FF2B5EF4-FFF2-40B4-BE49-F238E27FC236}">
                <a16:creationId xmlns:a16="http://schemas.microsoft.com/office/drawing/2014/main" id="{B7095E00-D9DA-5FD8-691A-0AD264C0751A}"/>
              </a:ext>
            </a:extLst>
          </p:cNvPr>
          <p:cNvSpPr txBox="1"/>
          <p:nvPr/>
        </p:nvSpPr>
        <p:spPr>
          <a:xfrm>
            <a:off x="5593079" y="248194"/>
            <a:ext cx="6307183" cy="4753096"/>
          </a:xfrm>
          <a:prstGeom prst="rect">
            <a:avLst/>
          </a:prstGeom>
          <a:noFill/>
        </p:spPr>
        <p:txBody>
          <a:bodyPr wrap="square" rtlCol="0">
            <a:spAutoFit/>
          </a:bodyPr>
          <a:lstStyle/>
          <a:p>
            <a:pPr lvl="0">
              <a:lnSpc>
                <a:spcPct val="107000"/>
              </a:lnSpc>
              <a:buSzPts val="1000"/>
              <a:tabLst>
                <a:tab pos="457200" algn="l"/>
              </a:tabLst>
            </a:pPr>
            <a:r>
              <a:rPr lang="en-IN" sz="2000" b="1" kern="0" dirty="0">
                <a:effectLst/>
                <a:latin typeface="Segoe UI Black" panose="020B0A02040204020203" pitchFamily="34" charset="0"/>
                <a:ea typeface="Segoe UI Black" panose="020B0A02040204020203" pitchFamily="34" charset="0"/>
                <a:cs typeface="Times New Roman" panose="02020603050405020304" pitchFamily="18" charset="0"/>
              </a:rPr>
              <a:t> Query:</a:t>
            </a:r>
            <a:r>
              <a:rPr lang="en-IN" sz="2000" kern="100" dirty="0">
                <a:effectLst/>
                <a:latin typeface="Segoe UI Black" panose="020B0A02040204020203" pitchFamily="34" charset="0"/>
                <a:ea typeface="Segoe UI Black" panose="020B0A02040204020203" pitchFamily="34" charset="0"/>
                <a:cs typeface="Times New Roman" panose="02020603050405020304" pitchFamily="18" charset="0"/>
              </a:rPr>
              <a:t> </a:t>
            </a:r>
          </a:p>
          <a:p>
            <a:pPr lvl="0">
              <a:lnSpc>
                <a:spcPct val="107000"/>
              </a:lnSpc>
              <a:buSzPts val="1000"/>
              <a:tabLst>
                <a:tab pos="457200" algn="l"/>
              </a:tabLst>
            </a:pPr>
            <a:r>
              <a:rPr lang="en-IN" sz="2000" b="1" kern="0" dirty="0">
                <a:effectLst/>
                <a:latin typeface="Segoe UI Black" panose="020B0A02040204020203" pitchFamily="34" charset="0"/>
                <a:ea typeface="Segoe UI Black" panose="020B0A02040204020203" pitchFamily="34" charset="0"/>
                <a:cs typeface="Times New Roman" panose="02020603050405020304" pitchFamily="18" charset="0"/>
              </a:rPr>
              <a:t>SELECT </a:t>
            </a:r>
            <a:endParaRPr lang="en-IN" sz="2000" kern="100" dirty="0">
              <a:effectLst/>
              <a:latin typeface="Segoe UI Black" panose="020B0A02040204020203" pitchFamily="34" charset="0"/>
              <a:ea typeface="Segoe UI Black" panose="020B0A02040204020203" pitchFamily="34" charset="0"/>
              <a:cs typeface="Times New Roman" panose="02020603050405020304" pitchFamily="18" charset="0"/>
            </a:endParaRPr>
          </a:p>
          <a:p>
            <a:pPr lvl="0">
              <a:lnSpc>
                <a:spcPct val="107000"/>
              </a:lnSpc>
              <a:buSzPts val="1000"/>
              <a:tabLst>
                <a:tab pos="457200" algn="l"/>
              </a:tabLst>
            </a:pPr>
            <a:r>
              <a:rPr lang="en-IN" sz="2000" b="1" kern="0" dirty="0">
                <a:effectLst/>
                <a:latin typeface="Segoe UI Black" panose="020B0A02040204020203" pitchFamily="34" charset="0"/>
                <a:ea typeface="Segoe UI Black" panose="020B0A02040204020203" pitchFamily="34" charset="0"/>
                <a:cs typeface="Times New Roman" panose="02020603050405020304" pitchFamily="18" charset="0"/>
              </a:rPr>
              <a:t>   </a:t>
            </a:r>
            <a:r>
              <a:rPr lang="en-IN" sz="2000" b="1" kern="0" noProof="1">
                <a:effectLst/>
                <a:latin typeface="Segoe UI Black" panose="020B0A02040204020203" pitchFamily="34" charset="0"/>
                <a:ea typeface="Segoe UI Black" panose="020B0A02040204020203" pitchFamily="34" charset="0"/>
                <a:cs typeface="Times New Roman" panose="02020603050405020304" pitchFamily="18" charset="0"/>
              </a:rPr>
              <a:t> city.city_name, city.city_rank, SUM(sales.total) AS total_sales</a:t>
            </a:r>
            <a:endParaRPr lang="en-IN" sz="20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lvl="0">
              <a:lnSpc>
                <a:spcPct val="107000"/>
              </a:lnSpc>
              <a:buSzPts val="1000"/>
              <a:tabLst>
                <a:tab pos="457200" algn="l"/>
              </a:tabLst>
            </a:pPr>
            <a:r>
              <a:rPr lang="en-IN" sz="2000" b="1" kern="0" noProof="1">
                <a:effectLst/>
                <a:latin typeface="Segoe UI Black" panose="020B0A02040204020203" pitchFamily="34" charset="0"/>
                <a:ea typeface="Segoe UI Black" panose="020B0A02040204020203" pitchFamily="34" charset="0"/>
                <a:cs typeface="Times New Roman" panose="02020603050405020304" pitchFamily="18" charset="0"/>
              </a:rPr>
              <a:t>FROM</a:t>
            </a:r>
            <a:endParaRPr lang="en-IN" sz="20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lvl="0">
              <a:lnSpc>
                <a:spcPct val="107000"/>
              </a:lnSpc>
              <a:buSzPts val="1000"/>
              <a:tabLst>
                <a:tab pos="457200" algn="l"/>
              </a:tabLst>
            </a:pPr>
            <a:r>
              <a:rPr lang="en-IN" sz="2000" b="1" kern="0" noProof="1">
                <a:effectLst/>
                <a:latin typeface="Segoe UI Black" panose="020B0A02040204020203" pitchFamily="34" charset="0"/>
                <a:ea typeface="Segoe UI Black" panose="020B0A02040204020203" pitchFamily="34" charset="0"/>
                <a:cs typeface="Times New Roman" panose="02020603050405020304" pitchFamily="18" charset="0"/>
              </a:rPr>
              <a:t>    coffe_sale.sales</a:t>
            </a:r>
            <a:endParaRPr lang="en-IN" sz="20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lvl="0">
              <a:lnSpc>
                <a:spcPct val="107000"/>
              </a:lnSpc>
              <a:buSzPts val="1000"/>
              <a:tabLst>
                <a:tab pos="457200" algn="l"/>
              </a:tabLst>
            </a:pPr>
            <a:r>
              <a:rPr lang="en-IN" sz="2000" b="1" kern="0" noProof="1">
                <a:effectLst/>
                <a:latin typeface="Segoe UI Black" panose="020B0A02040204020203" pitchFamily="34" charset="0"/>
                <a:ea typeface="Segoe UI Black" panose="020B0A02040204020203" pitchFamily="34" charset="0"/>
                <a:cs typeface="Times New Roman" panose="02020603050405020304" pitchFamily="18" charset="0"/>
              </a:rPr>
              <a:t>        JOIN</a:t>
            </a:r>
            <a:endParaRPr lang="en-IN" sz="20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lvl="0">
              <a:lnSpc>
                <a:spcPct val="107000"/>
              </a:lnSpc>
              <a:buSzPts val="1000"/>
              <a:tabLst>
                <a:tab pos="457200" algn="l"/>
              </a:tabLst>
            </a:pPr>
            <a:r>
              <a:rPr lang="en-IN" sz="2000" b="1" kern="0" noProof="1">
                <a:effectLst/>
                <a:latin typeface="Segoe UI Black" panose="020B0A02040204020203" pitchFamily="34" charset="0"/>
                <a:ea typeface="Segoe UI Black" panose="020B0A02040204020203" pitchFamily="34" charset="0"/>
                <a:cs typeface="Times New Roman" panose="02020603050405020304" pitchFamily="18" charset="0"/>
              </a:rPr>
              <a:t>    customers  ON sales.customer_id = customers.customer_id</a:t>
            </a:r>
            <a:endParaRPr lang="en-IN" sz="20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lvl="0">
              <a:lnSpc>
                <a:spcPct val="107000"/>
              </a:lnSpc>
              <a:buSzPts val="1000"/>
              <a:tabLst>
                <a:tab pos="457200" algn="l"/>
              </a:tabLst>
            </a:pPr>
            <a:r>
              <a:rPr lang="en-IN" sz="2000" b="1" kern="0" noProof="1">
                <a:effectLst/>
                <a:latin typeface="Segoe UI Black" panose="020B0A02040204020203" pitchFamily="34" charset="0"/>
                <a:ea typeface="Segoe UI Black" panose="020B0A02040204020203" pitchFamily="34" charset="0"/>
                <a:cs typeface="Times New Roman" panose="02020603050405020304" pitchFamily="18" charset="0"/>
              </a:rPr>
              <a:t>        JOIN</a:t>
            </a:r>
            <a:endParaRPr lang="en-IN" sz="20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lvl="0">
              <a:lnSpc>
                <a:spcPct val="107000"/>
              </a:lnSpc>
              <a:buSzPts val="1000"/>
              <a:tabLst>
                <a:tab pos="457200" algn="l"/>
              </a:tabLst>
            </a:pPr>
            <a:r>
              <a:rPr lang="en-IN" sz="2000" b="1" kern="0" noProof="1">
                <a:effectLst/>
                <a:latin typeface="Segoe UI Black" panose="020B0A02040204020203" pitchFamily="34" charset="0"/>
                <a:ea typeface="Segoe UI Black" panose="020B0A02040204020203" pitchFamily="34" charset="0"/>
                <a:cs typeface="Times New Roman" panose="02020603050405020304" pitchFamily="18" charset="0"/>
              </a:rPr>
              <a:t>    city  ON customers.city_id = city.city_id</a:t>
            </a:r>
            <a:endParaRPr lang="en-IN" sz="20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lvl="0">
              <a:lnSpc>
                <a:spcPct val="107000"/>
              </a:lnSpc>
              <a:buSzPts val="1000"/>
              <a:tabLst>
                <a:tab pos="457200" algn="l"/>
              </a:tabLst>
            </a:pPr>
            <a:r>
              <a:rPr lang="en-IN" sz="2000" b="1" kern="0" noProof="1">
                <a:effectLst/>
                <a:latin typeface="Segoe UI Black" panose="020B0A02040204020203" pitchFamily="34" charset="0"/>
                <a:ea typeface="Segoe UI Black" panose="020B0A02040204020203" pitchFamily="34" charset="0"/>
                <a:cs typeface="Times New Roman" panose="02020603050405020304" pitchFamily="18" charset="0"/>
              </a:rPr>
              <a:t>   GROUP BY city.city_name , city.city_rank</a:t>
            </a:r>
            <a:endParaRPr lang="en-IN" sz="20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pPr marL="457200">
              <a:lnSpc>
                <a:spcPct val="107000"/>
              </a:lnSpc>
              <a:spcAft>
                <a:spcPts val="800"/>
              </a:spcAft>
            </a:pPr>
            <a:r>
              <a:rPr lang="en-IN" sz="2000" b="1" kern="0" noProof="1">
                <a:effectLst/>
                <a:latin typeface="Segoe UI Black" panose="020B0A02040204020203" pitchFamily="34" charset="0"/>
                <a:ea typeface="Segoe UI Black" panose="020B0A02040204020203" pitchFamily="34" charset="0"/>
                <a:cs typeface="Times New Roman" panose="02020603050405020304" pitchFamily="18" charset="0"/>
              </a:rPr>
              <a:t>ORDER BY city.city_rank;</a:t>
            </a:r>
            <a:endParaRPr lang="en-IN" sz="2000" kern="100" noProof="1">
              <a:effectLst/>
              <a:latin typeface="Segoe UI Black" panose="020B0A02040204020203" pitchFamily="34" charset="0"/>
              <a:ea typeface="Segoe UI Black" panose="020B0A02040204020203" pitchFamily="34" charset="0"/>
              <a:cs typeface="Times New Roman" panose="02020603050405020304" pitchFamily="18" charset="0"/>
            </a:endParaRPr>
          </a:p>
          <a:p>
            <a:endParaRPr lang="en-IN" dirty="0"/>
          </a:p>
        </p:txBody>
      </p:sp>
      <p:graphicFrame>
        <p:nvGraphicFramePr>
          <p:cNvPr id="8" name="Table 7">
            <a:extLst>
              <a:ext uri="{FF2B5EF4-FFF2-40B4-BE49-F238E27FC236}">
                <a16:creationId xmlns:a16="http://schemas.microsoft.com/office/drawing/2014/main" id="{3C8E637B-CA87-A042-E16A-36E11C4407BA}"/>
              </a:ext>
            </a:extLst>
          </p:cNvPr>
          <p:cNvGraphicFramePr>
            <a:graphicFrameLocks noGrp="1"/>
          </p:cNvGraphicFramePr>
          <p:nvPr>
            <p:extLst>
              <p:ext uri="{D42A27DB-BD31-4B8C-83A1-F6EECF244321}">
                <p14:modId xmlns:p14="http://schemas.microsoft.com/office/powerpoint/2010/main" val="36035758"/>
              </p:ext>
            </p:extLst>
          </p:nvPr>
        </p:nvGraphicFramePr>
        <p:xfrm>
          <a:off x="5593080" y="5001290"/>
          <a:ext cx="6307182" cy="1515291"/>
        </p:xfrm>
        <a:graphic>
          <a:graphicData uri="http://schemas.openxmlformats.org/drawingml/2006/table">
            <a:tbl>
              <a:tblPr>
                <a:tableStyleId>{ED083AE6-46FA-4A59-8FB0-9F97EB10719F}</a:tableStyleId>
              </a:tblPr>
              <a:tblGrid>
                <a:gridCol w="2102394">
                  <a:extLst>
                    <a:ext uri="{9D8B030D-6E8A-4147-A177-3AD203B41FA5}">
                      <a16:colId xmlns:a16="http://schemas.microsoft.com/office/drawing/2014/main" val="3240637238"/>
                    </a:ext>
                  </a:extLst>
                </a:gridCol>
                <a:gridCol w="2102394">
                  <a:extLst>
                    <a:ext uri="{9D8B030D-6E8A-4147-A177-3AD203B41FA5}">
                      <a16:colId xmlns:a16="http://schemas.microsoft.com/office/drawing/2014/main" val="615323235"/>
                    </a:ext>
                  </a:extLst>
                </a:gridCol>
                <a:gridCol w="2102394">
                  <a:extLst>
                    <a:ext uri="{9D8B030D-6E8A-4147-A177-3AD203B41FA5}">
                      <a16:colId xmlns:a16="http://schemas.microsoft.com/office/drawing/2014/main" val="1553718553"/>
                    </a:ext>
                  </a:extLst>
                </a:gridCol>
              </a:tblGrid>
              <a:tr h="722577">
                <a:tc>
                  <a:txBody>
                    <a:bodyPr/>
                    <a:lstStyle/>
                    <a:p>
                      <a:pPr algn="ctr" fontAlgn="b"/>
                      <a:r>
                        <a:rPr lang="en-IN" sz="2400" b="0" u="none" strike="noStrike" dirty="0">
                          <a:ln>
                            <a:solidFill>
                              <a:srgbClr val="C00000"/>
                            </a:solidFill>
                          </a:ln>
                          <a:solidFill>
                            <a:schemeClr val="accent2">
                              <a:lumMod val="50000"/>
                            </a:schemeClr>
                          </a:solidFill>
                          <a:effectLst/>
                          <a:latin typeface="Arial Black" panose="020B0A04020102020204" pitchFamily="34" charset="0"/>
                        </a:rPr>
                        <a:t>City Name</a:t>
                      </a:r>
                      <a:endParaRPr lang="en-IN" sz="2400" b="0" i="0" u="none" strike="noStrike" dirty="0">
                        <a:ln>
                          <a:solidFill>
                            <a:srgbClr val="C00000"/>
                          </a:solidFill>
                        </a:ln>
                        <a:solidFill>
                          <a:schemeClr val="accent2">
                            <a:lumMod val="50000"/>
                          </a:schemeClr>
                        </a:solidFill>
                        <a:effectLst/>
                        <a:latin typeface="Arial Black" panose="020B0A040201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2400" b="0" u="none" strike="noStrike" dirty="0">
                          <a:ln>
                            <a:solidFill>
                              <a:srgbClr val="C00000"/>
                            </a:solidFill>
                          </a:ln>
                          <a:solidFill>
                            <a:schemeClr val="accent2">
                              <a:lumMod val="50000"/>
                            </a:schemeClr>
                          </a:solidFill>
                          <a:effectLst/>
                          <a:latin typeface="Arial Black" panose="020B0A04020102020204" pitchFamily="34" charset="0"/>
                        </a:rPr>
                        <a:t>City Rank</a:t>
                      </a:r>
                      <a:endParaRPr lang="en-IN" sz="2400" b="0" i="0" u="none" strike="noStrike" dirty="0">
                        <a:ln>
                          <a:solidFill>
                            <a:srgbClr val="C00000"/>
                          </a:solidFill>
                        </a:ln>
                        <a:solidFill>
                          <a:schemeClr val="accent2">
                            <a:lumMod val="50000"/>
                          </a:schemeClr>
                        </a:solidFill>
                        <a:effectLst/>
                        <a:latin typeface="Arial Black" panose="020B0A04020102020204" pitchFamily="34" charset="0"/>
                      </a:endParaRPr>
                    </a:p>
                  </a:txBody>
                  <a:tcPr marL="7620" marR="7620" marT="7620" marB="0" anchor="b">
                    <a:lnL w="12700" cmpd="sng">
                      <a:noFill/>
                    </a:lnL>
                    <a:lnT w="12700" cap="flat" cmpd="sng" algn="ctr">
                      <a:solidFill>
                        <a:schemeClr val="tx1"/>
                      </a:solidFill>
                      <a:prstDash val="solid"/>
                      <a:round/>
                      <a:headEnd type="none" w="med" len="med"/>
                      <a:tailEnd type="none" w="med" len="med"/>
                    </a:lnT>
                  </a:tcPr>
                </a:tc>
                <a:tc>
                  <a:txBody>
                    <a:bodyPr/>
                    <a:lstStyle/>
                    <a:p>
                      <a:pPr algn="ctr" fontAlgn="b"/>
                      <a:r>
                        <a:rPr lang="en-IN" sz="2400" b="0" u="none" strike="noStrike" dirty="0">
                          <a:ln>
                            <a:solidFill>
                              <a:srgbClr val="C00000"/>
                            </a:solidFill>
                          </a:ln>
                          <a:solidFill>
                            <a:schemeClr val="accent2">
                              <a:lumMod val="50000"/>
                            </a:schemeClr>
                          </a:solidFill>
                          <a:effectLst/>
                          <a:latin typeface="Arial Black" panose="020B0A04020102020204" pitchFamily="34" charset="0"/>
                        </a:rPr>
                        <a:t>Total Sales</a:t>
                      </a:r>
                      <a:endParaRPr lang="en-IN" sz="2400" b="0" i="0" u="none" strike="noStrike" dirty="0">
                        <a:ln>
                          <a:solidFill>
                            <a:srgbClr val="C00000"/>
                          </a:solidFill>
                        </a:ln>
                        <a:solidFill>
                          <a:schemeClr val="accent2">
                            <a:lumMod val="50000"/>
                          </a:schemeClr>
                        </a:solidFill>
                        <a:effectLst/>
                        <a:latin typeface="Arial Black" panose="020B0A0402010202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50557596"/>
                  </a:ext>
                </a:extLst>
              </a:tr>
              <a:tr h="792714">
                <a:tc>
                  <a:txBody>
                    <a:bodyPr/>
                    <a:lstStyle/>
                    <a:p>
                      <a:pPr algn="ctr" fontAlgn="b"/>
                      <a:r>
                        <a:rPr lang="en-IN" sz="2400" b="0" u="none" strike="noStrike" dirty="0">
                          <a:ln>
                            <a:solidFill>
                              <a:srgbClr val="C00000"/>
                            </a:solidFill>
                          </a:ln>
                          <a:solidFill>
                            <a:schemeClr val="accent2">
                              <a:lumMod val="50000"/>
                            </a:schemeClr>
                          </a:solidFill>
                          <a:effectLst/>
                          <a:latin typeface="Arial Black" panose="020B0A04020102020204" pitchFamily="34" charset="0"/>
                        </a:rPr>
                        <a:t>Bangalore</a:t>
                      </a:r>
                      <a:endParaRPr lang="en-IN" sz="2400" b="0" i="0" u="none" strike="noStrike" dirty="0">
                        <a:ln>
                          <a:solidFill>
                            <a:srgbClr val="C00000"/>
                          </a:solidFill>
                        </a:ln>
                        <a:solidFill>
                          <a:schemeClr val="accent2">
                            <a:lumMod val="50000"/>
                          </a:schemeClr>
                        </a:solidFill>
                        <a:effectLst/>
                        <a:latin typeface="Arial Black" panose="020B0A04020102020204" pitchFamily="34" charset="0"/>
                      </a:endParaRPr>
                    </a:p>
                  </a:txBody>
                  <a:tcPr marL="7620" marR="7620" marT="7620" marB="0" anchor="b">
                    <a:lnL w="12700" cap="flat" cmpd="sng" algn="ctr">
                      <a:solidFill>
                        <a:schemeClr val="tx1"/>
                      </a:solidFill>
                      <a:prstDash val="solid"/>
                      <a:round/>
                      <a:headEnd type="none" w="med" len="med"/>
                      <a:tailEnd type="none" w="med" len="med"/>
                    </a:lnL>
                    <a:lnT w="12700" cmpd="sng">
                      <a:noFill/>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dirty="0">
                          <a:ln>
                            <a:solidFill>
                              <a:srgbClr val="C00000"/>
                            </a:solidFill>
                          </a:ln>
                          <a:solidFill>
                            <a:schemeClr val="accent2">
                              <a:lumMod val="50000"/>
                            </a:schemeClr>
                          </a:solidFill>
                          <a:effectLst/>
                          <a:latin typeface="Arial Black" panose="020B0A04020102020204" pitchFamily="34" charset="0"/>
                        </a:rPr>
                        <a:t>1</a:t>
                      </a:r>
                      <a:endParaRPr lang="en-IN" sz="2400" b="0" i="0" u="none" strike="noStrike" dirty="0">
                        <a:ln>
                          <a:solidFill>
                            <a:srgbClr val="C00000"/>
                          </a:solidFill>
                        </a:ln>
                        <a:solidFill>
                          <a:schemeClr val="accent2">
                            <a:lumMod val="50000"/>
                          </a:schemeClr>
                        </a:solidFill>
                        <a:effectLst/>
                        <a:latin typeface="Arial Black" panose="020B0A040201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dirty="0">
                          <a:ln>
                            <a:solidFill>
                              <a:srgbClr val="C00000"/>
                            </a:solidFill>
                          </a:ln>
                          <a:solidFill>
                            <a:schemeClr val="accent2">
                              <a:lumMod val="50000"/>
                            </a:schemeClr>
                          </a:solidFill>
                          <a:effectLst/>
                          <a:latin typeface="Arial Black" panose="020B0A04020102020204" pitchFamily="34" charset="0"/>
                        </a:rPr>
                        <a:t>420710</a:t>
                      </a:r>
                      <a:endParaRPr lang="en-IN" sz="2400" b="0" i="0" u="none" strike="noStrike" dirty="0">
                        <a:ln>
                          <a:solidFill>
                            <a:srgbClr val="C00000"/>
                          </a:solidFill>
                        </a:ln>
                        <a:solidFill>
                          <a:schemeClr val="accent2">
                            <a:lumMod val="50000"/>
                          </a:schemeClr>
                        </a:solidFill>
                        <a:effectLst/>
                        <a:latin typeface="Arial Black" panose="020B0A04020102020204" pitchFamily="34" charset="0"/>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0984901"/>
                  </a:ext>
                </a:extLst>
              </a:tr>
            </a:tbl>
          </a:graphicData>
        </a:graphic>
      </p:graphicFrame>
    </p:spTree>
    <p:extLst>
      <p:ext uri="{BB962C8B-B14F-4D97-AF65-F5344CB8AC3E}">
        <p14:creationId xmlns:p14="http://schemas.microsoft.com/office/powerpoint/2010/main" val="4144868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A4232-59BB-B53E-6AC2-A260DE109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4" y="0"/>
            <a:ext cx="12136025" cy="6858000"/>
          </a:xfrm>
          <a:prstGeom prst="rect">
            <a:avLst/>
          </a:prstGeom>
        </p:spPr>
      </p:pic>
      <p:sp>
        <p:nvSpPr>
          <p:cNvPr id="4" name="TextBox 3">
            <a:extLst>
              <a:ext uri="{FF2B5EF4-FFF2-40B4-BE49-F238E27FC236}">
                <a16:creationId xmlns:a16="http://schemas.microsoft.com/office/drawing/2014/main" id="{C1E2DCBE-A20F-CE0C-AEA5-1A3348E2A49C}"/>
              </a:ext>
            </a:extLst>
          </p:cNvPr>
          <p:cNvSpPr txBox="1"/>
          <p:nvPr/>
        </p:nvSpPr>
        <p:spPr>
          <a:xfrm>
            <a:off x="1366522" y="2476250"/>
            <a:ext cx="4241798" cy="1107996"/>
          </a:xfrm>
          <a:prstGeom prst="rect">
            <a:avLst/>
          </a:prstGeom>
          <a:noFill/>
        </p:spPr>
        <p:txBody>
          <a:bodyPr wrap="square" rtlCol="0">
            <a:spAutoFit/>
          </a:bodyPr>
          <a:lstStyle/>
          <a:p>
            <a:r>
              <a:rPr lang="en-IN" sz="2400" b="1" kern="0" dirty="0">
                <a:effectLst/>
                <a:latin typeface="Segoe UI Black" panose="020B0A02040204020203" pitchFamily="34" charset="0"/>
                <a:ea typeface="Segoe UI Black" panose="020B0A02040204020203" pitchFamily="34" charset="0"/>
                <a:cs typeface="Times New Roman" panose="02020603050405020304" pitchFamily="18" charset="0"/>
              </a:rPr>
              <a:t>7. What is the Average </a:t>
            </a:r>
          </a:p>
          <a:p>
            <a:r>
              <a:rPr lang="en-IN" sz="2400" b="1" kern="0" dirty="0">
                <a:latin typeface="Segoe UI Black" panose="020B0A02040204020203" pitchFamily="34" charset="0"/>
                <a:ea typeface="Segoe UI Black" panose="020B0A02040204020203" pitchFamily="34" charset="0"/>
                <a:cs typeface="Times New Roman" panose="02020603050405020304" pitchFamily="18" charset="0"/>
              </a:rPr>
              <a:t>P</a:t>
            </a:r>
            <a:r>
              <a:rPr lang="en-IN" sz="2400" b="1" kern="0" dirty="0">
                <a:effectLst/>
                <a:latin typeface="Segoe UI Black" panose="020B0A02040204020203" pitchFamily="34" charset="0"/>
                <a:ea typeface="Segoe UI Black" panose="020B0A02040204020203" pitchFamily="34" charset="0"/>
                <a:cs typeface="Times New Roman" panose="02020603050405020304" pitchFamily="18" charset="0"/>
              </a:rPr>
              <a:t>rice of sold in each city ?</a:t>
            </a:r>
            <a:endParaRPr lang="en-IN" sz="2400" kern="100" dirty="0">
              <a:effectLst/>
              <a:latin typeface="Segoe UI Black" panose="020B0A02040204020203" pitchFamily="34" charset="0"/>
              <a:ea typeface="Segoe UI Black" panose="020B0A02040204020203" pitchFamily="34" charset="0"/>
              <a:cs typeface="Times New Roman" panose="02020603050405020304" pitchFamily="18" charset="0"/>
            </a:endParaRPr>
          </a:p>
          <a:p>
            <a:endParaRPr lang="en-IN" dirty="0"/>
          </a:p>
        </p:txBody>
      </p:sp>
      <p:sp>
        <p:nvSpPr>
          <p:cNvPr id="6" name="TextBox 5">
            <a:extLst>
              <a:ext uri="{FF2B5EF4-FFF2-40B4-BE49-F238E27FC236}">
                <a16:creationId xmlns:a16="http://schemas.microsoft.com/office/drawing/2014/main" id="{9D36DEE9-3C5F-682A-F1AA-405CFDA68FA6}"/>
              </a:ext>
            </a:extLst>
          </p:cNvPr>
          <p:cNvSpPr txBox="1"/>
          <p:nvPr/>
        </p:nvSpPr>
        <p:spPr>
          <a:xfrm>
            <a:off x="5305551" y="-4942"/>
            <a:ext cx="6342741" cy="607038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rtlCol="0">
            <a:spAutoFit/>
          </a:bodyPr>
          <a:lstStyle/>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Query:</a:t>
            </a:r>
            <a:r>
              <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rPr>
              <a:t> </a:t>
            </a:r>
          </a:p>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SELECT </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city.city_name, AVG(products.price) AS average_product_price</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FROM</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coffe_sale.sales </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JOIN</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customers  ON sales.customer_id = customers.customer_id</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JOIN</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city ON customers.city_id = city.city_id</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JOIN</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products ON sales.product_id = products.product_id</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pPr marL="457200">
              <a:lnSpc>
                <a:spcPct val="107000"/>
              </a:lnSpc>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GROUP BY city.city_name</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2000" b="1" kern="0" noProof="1">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ORDER BY average_product_price DESC;</a:t>
            </a:r>
            <a:endParaRPr lang="en-IN" sz="2000" kern="100" noProof="1">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a:p>
            <a:endParaRPr lang="en-IN" dirty="0"/>
          </a:p>
        </p:txBody>
      </p:sp>
      <p:graphicFrame>
        <p:nvGraphicFramePr>
          <p:cNvPr id="7" name="Table 6">
            <a:extLst>
              <a:ext uri="{FF2B5EF4-FFF2-40B4-BE49-F238E27FC236}">
                <a16:creationId xmlns:a16="http://schemas.microsoft.com/office/drawing/2014/main" id="{DC7025F1-4936-AEE3-CA90-1298C9DEC75E}"/>
              </a:ext>
            </a:extLst>
          </p:cNvPr>
          <p:cNvGraphicFramePr>
            <a:graphicFrameLocks noGrp="1"/>
          </p:cNvGraphicFramePr>
          <p:nvPr>
            <p:extLst>
              <p:ext uri="{D42A27DB-BD31-4B8C-83A1-F6EECF244321}">
                <p14:modId xmlns:p14="http://schemas.microsoft.com/office/powerpoint/2010/main" val="756758148"/>
              </p:ext>
            </p:extLst>
          </p:nvPr>
        </p:nvGraphicFramePr>
        <p:xfrm>
          <a:off x="2924576" y="5803758"/>
          <a:ext cx="5688000" cy="879597"/>
        </p:xfrm>
        <a:graphic>
          <a:graphicData uri="http://schemas.openxmlformats.org/drawingml/2006/table">
            <a:tbl>
              <a:tblPr>
                <a:effectLst>
                  <a:innerShdw blurRad="114300">
                    <a:prstClr val="black"/>
                  </a:innerShdw>
                </a:effectLst>
              </a:tblPr>
              <a:tblGrid>
                <a:gridCol w="1824453">
                  <a:extLst>
                    <a:ext uri="{9D8B030D-6E8A-4147-A177-3AD203B41FA5}">
                      <a16:colId xmlns:a16="http://schemas.microsoft.com/office/drawing/2014/main" val="2950760238"/>
                    </a:ext>
                  </a:extLst>
                </a:gridCol>
                <a:gridCol w="3863547">
                  <a:extLst>
                    <a:ext uri="{9D8B030D-6E8A-4147-A177-3AD203B41FA5}">
                      <a16:colId xmlns:a16="http://schemas.microsoft.com/office/drawing/2014/main" val="1678707413"/>
                    </a:ext>
                  </a:extLst>
                </a:gridCol>
              </a:tblGrid>
              <a:tr h="357783">
                <a:tc>
                  <a:txBody>
                    <a:bodyPr/>
                    <a:lstStyle/>
                    <a:p>
                      <a:pPr algn="ctr" fontAlgn="b"/>
                      <a:r>
                        <a:rPr lang="en-IN" sz="2400" b="0" i="0" u="none" strike="noStrike" dirty="0">
                          <a:solidFill>
                            <a:schemeClr val="accent2">
                              <a:lumMod val="50000"/>
                            </a:schemeClr>
                          </a:solidFill>
                          <a:effectLst/>
                          <a:latin typeface="Arial Black" panose="020B0A04020102020204" pitchFamily="34" charset="0"/>
                        </a:rPr>
                        <a:t>City Name</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cell3D prstMaterial="dkEdge">
                      <a:bevel/>
                      <a:lightRig rig="flood" dir="t"/>
                    </a:cell3D>
                    <a:noFill/>
                  </a:tcPr>
                </a:tc>
                <a:tc>
                  <a:txBody>
                    <a:bodyPr/>
                    <a:lstStyle/>
                    <a:p>
                      <a:pPr algn="ctr" fontAlgn="b"/>
                      <a:r>
                        <a:rPr lang="en-IN" sz="2400" b="0" i="0" u="none" strike="noStrike" dirty="0">
                          <a:solidFill>
                            <a:schemeClr val="accent2">
                              <a:lumMod val="50000"/>
                            </a:schemeClr>
                          </a:solidFill>
                          <a:effectLst/>
                          <a:latin typeface="Arial Black" panose="020B0A04020102020204" pitchFamily="34" charset="0"/>
                        </a:rPr>
                        <a:t>Average Product Price</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cell3D prstMaterial="dkEdge">
                      <a:bevel/>
                      <a:lightRig rig="flood" dir="t"/>
                    </a:cell3D>
                    <a:noFill/>
                  </a:tcPr>
                </a:tc>
                <a:extLst>
                  <a:ext uri="{0D108BD9-81ED-4DB2-BD59-A6C34878D82A}">
                    <a16:rowId xmlns:a16="http://schemas.microsoft.com/office/drawing/2014/main" val="3416300629"/>
                  </a:ext>
                </a:extLst>
              </a:tr>
              <a:tr h="506217">
                <a:tc>
                  <a:txBody>
                    <a:bodyPr/>
                    <a:lstStyle/>
                    <a:p>
                      <a:pPr algn="ctr" fontAlgn="b"/>
                      <a:r>
                        <a:rPr lang="en-IN" sz="2400" b="0" i="0" u="none" strike="noStrike" dirty="0">
                          <a:solidFill>
                            <a:schemeClr val="accent2">
                              <a:lumMod val="50000"/>
                            </a:schemeClr>
                          </a:solidFill>
                          <a:effectLst/>
                          <a:latin typeface="Arial Black" panose="020B0A04020102020204" pitchFamily="34" charset="0"/>
                        </a:rPr>
                        <a:t>Bangalore</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algn="ctr" fontAlgn="b"/>
                      <a:r>
                        <a:rPr lang="en-IN" sz="2400" b="0" i="0" u="none" strike="noStrike" dirty="0">
                          <a:solidFill>
                            <a:schemeClr val="accent2">
                              <a:lumMod val="50000"/>
                            </a:schemeClr>
                          </a:solidFill>
                          <a:effectLst/>
                          <a:latin typeface="Arial Black" panose="020B0A04020102020204" pitchFamily="34" charset="0"/>
                        </a:rPr>
                        <a:t>521.9</a:t>
                      </a: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cell3D prstMaterial="dkEdge">
                      <a:bevel/>
                      <a:lightRig rig="flood" dir="t"/>
                    </a:cell3D>
                    <a:noFill/>
                  </a:tcPr>
                </a:tc>
                <a:extLst>
                  <a:ext uri="{0D108BD9-81ED-4DB2-BD59-A6C34878D82A}">
                    <a16:rowId xmlns:a16="http://schemas.microsoft.com/office/drawing/2014/main" val="2507537063"/>
                  </a:ext>
                </a:extLst>
              </a:tr>
            </a:tbl>
          </a:graphicData>
        </a:graphic>
      </p:graphicFrame>
    </p:spTree>
    <p:extLst>
      <p:ext uri="{BB962C8B-B14F-4D97-AF65-F5344CB8AC3E}">
        <p14:creationId xmlns:p14="http://schemas.microsoft.com/office/powerpoint/2010/main" val="224803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B0A2E7-C9B6-CED6-435C-01BDEAA1D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80"/>
            <a:ext cx="12192000" cy="6858000"/>
          </a:xfrm>
          <a:prstGeom prst="rect">
            <a:avLst/>
          </a:prstGeom>
        </p:spPr>
      </p:pic>
      <p:sp>
        <p:nvSpPr>
          <p:cNvPr id="6" name="TextBox 5">
            <a:extLst>
              <a:ext uri="{FF2B5EF4-FFF2-40B4-BE49-F238E27FC236}">
                <a16:creationId xmlns:a16="http://schemas.microsoft.com/office/drawing/2014/main" id="{D612A196-F2A9-77B4-BB74-7C54A49469DF}"/>
              </a:ext>
            </a:extLst>
          </p:cNvPr>
          <p:cNvSpPr txBox="1"/>
          <p:nvPr/>
        </p:nvSpPr>
        <p:spPr>
          <a:xfrm>
            <a:off x="41365" y="2889795"/>
            <a:ext cx="5505995" cy="1661993"/>
          </a:xfrm>
          <a:prstGeom prst="rect">
            <a:avLst/>
          </a:prstGeom>
          <a:noFill/>
        </p:spPr>
        <p:txBody>
          <a:bodyPr wrap="square" rtlCol="0">
            <a:spAutoFit/>
          </a:bodyPr>
          <a:lstStyle/>
          <a:p>
            <a:r>
              <a:rPr lang="en-IN" sz="2800" i="1" kern="0" dirty="0">
                <a:solidFill>
                  <a:schemeClr val="accent2">
                    <a:lumMod val="50000"/>
                  </a:schemeClr>
                </a:solidFill>
                <a:effectLst/>
                <a:latin typeface="Segoe UI Black" panose="020B0A02040204020203" pitchFamily="34" charset="0"/>
                <a:ea typeface="Segoe UI Black" panose="020B0A02040204020203" pitchFamily="34" charset="0"/>
                <a:cs typeface="Times New Roman" panose="02020603050405020304" pitchFamily="18" charset="0"/>
              </a:rPr>
              <a:t>8) </a:t>
            </a:r>
            <a:r>
              <a:rPr lang="en-IN" sz="2800" b="1" i="1" kern="0" dirty="0">
                <a:solidFill>
                  <a:schemeClr val="accent2">
                    <a:lumMod val="50000"/>
                  </a:schemeClr>
                </a:solidFill>
                <a:effectLst/>
                <a:latin typeface="Segoe UI Black" panose="020B0A02040204020203" pitchFamily="34" charset="0"/>
                <a:ea typeface="Segoe UI Black" panose="020B0A02040204020203" pitchFamily="34" charset="0"/>
                <a:cs typeface="Times New Roman" panose="02020603050405020304" pitchFamily="18" charset="0"/>
              </a:rPr>
              <a:t>How many products have been rated by customers and their average rating ?</a:t>
            </a:r>
            <a:endParaRPr lang="en-IN" sz="2800" i="1" kern="100" dirty="0">
              <a:solidFill>
                <a:schemeClr val="accent2">
                  <a:lumMod val="50000"/>
                </a:schemeClr>
              </a:solidFill>
              <a:effectLst/>
              <a:latin typeface="Segoe UI Black" panose="020B0A02040204020203" pitchFamily="34" charset="0"/>
              <a:ea typeface="Segoe UI Black" panose="020B0A02040204020203" pitchFamily="34" charset="0"/>
              <a:cs typeface="Times New Roman" panose="02020603050405020304" pitchFamily="18" charset="0"/>
            </a:endParaRPr>
          </a:p>
          <a:p>
            <a:endParaRPr lang="en-IN" dirty="0"/>
          </a:p>
        </p:txBody>
      </p:sp>
      <p:graphicFrame>
        <p:nvGraphicFramePr>
          <p:cNvPr id="8" name="Table 7">
            <a:extLst>
              <a:ext uri="{FF2B5EF4-FFF2-40B4-BE49-F238E27FC236}">
                <a16:creationId xmlns:a16="http://schemas.microsoft.com/office/drawing/2014/main" id="{E8E31EE0-F202-BDCE-111A-760FCF6DB9FD}"/>
              </a:ext>
            </a:extLst>
          </p:cNvPr>
          <p:cNvGraphicFramePr>
            <a:graphicFrameLocks noGrp="1"/>
          </p:cNvGraphicFramePr>
          <p:nvPr>
            <p:extLst>
              <p:ext uri="{D42A27DB-BD31-4B8C-83A1-F6EECF244321}">
                <p14:modId xmlns:p14="http://schemas.microsoft.com/office/powerpoint/2010/main" val="3072425481"/>
              </p:ext>
            </p:extLst>
          </p:nvPr>
        </p:nvGraphicFramePr>
        <p:xfrm>
          <a:off x="5166360" y="30480"/>
          <a:ext cx="6503640" cy="6155380"/>
        </p:xfrm>
        <a:graphic>
          <a:graphicData uri="http://schemas.openxmlformats.org/drawingml/2006/table">
            <a:tbl>
              <a:tblPr>
                <a:tableStyleId>{9D7B26C5-4107-4FEC-AEDC-1716B250A1EF}</a:tableStyleId>
              </a:tblPr>
              <a:tblGrid>
                <a:gridCol w="3573672">
                  <a:extLst>
                    <a:ext uri="{9D8B030D-6E8A-4147-A177-3AD203B41FA5}">
                      <a16:colId xmlns:a16="http://schemas.microsoft.com/office/drawing/2014/main" val="3132352648"/>
                    </a:ext>
                  </a:extLst>
                </a:gridCol>
                <a:gridCol w="1353998">
                  <a:extLst>
                    <a:ext uri="{9D8B030D-6E8A-4147-A177-3AD203B41FA5}">
                      <a16:colId xmlns:a16="http://schemas.microsoft.com/office/drawing/2014/main" val="4088097967"/>
                    </a:ext>
                  </a:extLst>
                </a:gridCol>
                <a:gridCol w="1575970">
                  <a:extLst>
                    <a:ext uri="{9D8B030D-6E8A-4147-A177-3AD203B41FA5}">
                      <a16:colId xmlns:a16="http://schemas.microsoft.com/office/drawing/2014/main" val="1933556598"/>
                    </a:ext>
                  </a:extLst>
                </a:gridCol>
              </a:tblGrid>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Product Name</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Total Ratings</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Average Rating</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1676412762"/>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Specialty Coffee Subscription</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1</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5</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1890325465"/>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Caramel Syrup (250ml)</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5</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5</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3833719253"/>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Coffee-Themed Notebook</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5</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4.8</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1642816224"/>
                  </a:ext>
                </a:extLst>
              </a:tr>
              <a:tr h="218571">
                <a:tc>
                  <a:txBody>
                    <a:bodyPr/>
                    <a:lstStyle/>
                    <a:p>
                      <a:pPr algn="ctr" fontAlgn="b"/>
                      <a:r>
                        <a:rPr lang="en-US" sz="1400" b="1" u="none" strike="noStrike" dirty="0">
                          <a:solidFill>
                            <a:schemeClr val="accent2">
                              <a:lumMod val="75000"/>
                            </a:schemeClr>
                          </a:solidFill>
                          <a:effectLst/>
                          <a:latin typeface="+mn-lt"/>
                          <a:cs typeface="Arial" panose="020B0604020202020204" pitchFamily="34" charset="0"/>
                        </a:rPr>
                        <a:t>Organic Green Coffee Beans (500g)</a:t>
                      </a:r>
                      <a:endParaRPr lang="en-US"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31</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4.6</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536987715"/>
                  </a:ext>
                </a:extLst>
              </a:tr>
              <a:tr h="218571">
                <a:tc>
                  <a:txBody>
                    <a:bodyPr/>
                    <a:lstStyle/>
                    <a:p>
                      <a:pPr algn="ctr" fontAlgn="b"/>
                      <a:r>
                        <a:rPr lang="en-US" sz="1400" b="1" u="none" strike="noStrike" dirty="0">
                          <a:solidFill>
                            <a:schemeClr val="accent2">
                              <a:lumMod val="75000"/>
                            </a:schemeClr>
                          </a:solidFill>
                          <a:effectLst/>
                          <a:latin typeface="+mn-lt"/>
                          <a:cs typeface="Arial" panose="020B0604020202020204" pitchFamily="34" charset="0"/>
                        </a:rPr>
                        <a:t>Flavored Coffee Pods (Pack of 10)</a:t>
                      </a:r>
                      <a:endParaRPr lang="en-US"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21</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4.6</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3846275498"/>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Coffee Plant Kit (DIY)</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7</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4.6</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3077533270"/>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Coffee Beans (500g)</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89</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4.6</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04516680"/>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Coffee Drip Bags (10 Bags)</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20</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4.6</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3480831211"/>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Instant Coffee Powder (100g)</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89</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4.5</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3203423008"/>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Vanilla Coffee Syrup (250ml)</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58</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4.5</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3419764852"/>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Stainless Steel Tumbler</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6</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4.5</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3807329183"/>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Insulated Travel Mug</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32</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4.5</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115137375"/>
                  </a:ext>
                </a:extLst>
              </a:tr>
              <a:tr h="218571">
                <a:tc>
                  <a:txBody>
                    <a:bodyPr/>
                    <a:lstStyle/>
                    <a:p>
                      <a:pPr algn="ctr" fontAlgn="b"/>
                      <a:r>
                        <a:rPr lang="en-US" sz="1400" b="1" u="none" strike="noStrike" dirty="0">
                          <a:solidFill>
                            <a:schemeClr val="accent2">
                              <a:lumMod val="75000"/>
                            </a:schemeClr>
                          </a:solidFill>
                          <a:effectLst/>
                          <a:latin typeface="+mn-lt"/>
                          <a:cs typeface="Arial" panose="020B0604020202020204" pitchFamily="34" charset="0"/>
                        </a:rPr>
                        <a:t>Cold Brew Coffee Pack (6 Bottles)</a:t>
                      </a:r>
                      <a:endParaRPr lang="en-US"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115</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4.5</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924585245"/>
                  </a:ext>
                </a:extLst>
              </a:tr>
              <a:tr h="218571">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Coffee Art Print</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37</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4.5</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455483213"/>
                  </a:ext>
                </a:extLst>
              </a:tr>
              <a:tr h="218571">
                <a:tc>
                  <a:txBody>
                    <a:bodyPr/>
                    <a:lstStyle/>
                    <a:p>
                      <a:pPr algn="ctr" fontAlgn="b"/>
                      <a:r>
                        <a:rPr lang="en-US" sz="1400" b="1" u="none" strike="noStrike" dirty="0">
                          <a:solidFill>
                            <a:schemeClr val="accent2">
                              <a:lumMod val="75000"/>
                            </a:schemeClr>
                          </a:solidFill>
                          <a:effectLst/>
                          <a:latin typeface="+mn-lt"/>
                          <a:cs typeface="Arial" panose="020B0604020202020204" pitchFamily="34" charset="0"/>
                        </a:rPr>
                        <a:t>Tote Bag with Coffee Design</a:t>
                      </a:r>
                      <a:endParaRPr lang="en-US"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80</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4.5</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374549401"/>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Ground Espresso Coffee (250g)</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87</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4.4</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934891877"/>
                  </a:ext>
                </a:extLst>
              </a:tr>
              <a:tr h="218571">
                <a:tc>
                  <a:txBody>
                    <a:bodyPr/>
                    <a:lstStyle/>
                    <a:p>
                      <a:pPr algn="ctr" fontAlgn="b"/>
                      <a:r>
                        <a:rPr lang="en-US" sz="1400" b="1" u="none" strike="noStrike" dirty="0">
                          <a:solidFill>
                            <a:schemeClr val="accent2">
                              <a:lumMod val="75000"/>
                            </a:schemeClr>
                          </a:solidFill>
                          <a:effectLst/>
                          <a:latin typeface="+mn-lt"/>
                          <a:cs typeface="Arial" panose="020B0604020202020204" pitchFamily="34" charset="0"/>
                        </a:rPr>
                        <a:t>Mocha Flavored Coffee Mix (200g)</a:t>
                      </a:r>
                      <a:endParaRPr lang="en-US"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12</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4.4</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482242853"/>
                  </a:ext>
                </a:extLst>
              </a:tr>
              <a:tr h="218571">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Coffee Mug (Ceramic)</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8</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4.4</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1838632018"/>
                  </a:ext>
                </a:extLst>
              </a:tr>
              <a:tr h="218571">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Coffee-Themed T-Shirt</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14</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4.4</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613533866"/>
                  </a:ext>
                </a:extLst>
              </a:tr>
              <a:tr h="218571">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Reusable Coffee Cup (Eco-friendly)</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9</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4.3</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1433670339"/>
                  </a:ext>
                </a:extLst>
              </a:tr>
              <a:tr h="218571">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Customizable Coffee Coaster Set</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22</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4.3</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78284813"/>
                  </a:ext>
                </a:extLst>
              </a:tr>
              <a:tr h="218571">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Cold Brew Concentrate (500ml)</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28</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4.3</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3665386657"/>
                  </a:ext>
                </a:extLst>
              </a:tr>
              <a:tr h="218571">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Personalized Coffee Spoon</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7</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4.3</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690896509"/>
                  </a:ext>
                </a:extLst>
              </a:tr>
              <a:tr h="218571">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Coffee Recipe Book</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8</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4.3</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72690122"/>
                  </a:ext>
                </a:extLst>
              </a:tr>
              <a:tr h="218571">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Coffee Bean Storage Canister</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8</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4.1</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368450155"/>
                  </a:ext>
                </a:extLst>
              </a:tr>
              <a:tr h="218571">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Glass Coffee Jar (500ml)</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11</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4.1</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3359321330"/>
                  </a:ext>
                </a:extLst>
              </a:tr>
              <a:tr h="218571">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Coffee Gift Hamper</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a:solidFill>
                            <a:schemeClr val="accent2">
                              <a:lumMod val="75000"/>
                            </a:schemeClr>
                          </a:solidFill>
                          <a:effectLst/>
                          <a:latin typeface="+mn-lt"/>
                          <a:cs typeface="Arial" panose="020B0604020202020204" pitchFamily="34" charset="0"/>
                        </a:rPr>
                        <a:t>1</a:t>
                      </a:r>
                      <a:endParaRPr lang="en-IN" sz="1400" b="1" i="0" u="none" strike="noStrike">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tc>
                  <a:txBody>
                    <a:bodyPr/>
                    <a:lstStyle/>
                    <a:p>
                      <a:pPr algn="ctr" fontAlgn="b"/>
                      <a:r>
                        <a:rPr lang="en-IN" sz="1400" b="1" u="none" strike="noStrike" dirty="0">
                          <a:solidFill>
                            <a:schemeClr val="accent2">
                              <a:lumMod val="75000"/>
                            </a:schemeClr>
                          </a:solidFill>
                          <a:effectLst/>
                          <a:latin typeface="+mn-lt"/>
                          <a:cs typeface="Arial" panose="020B0604020202020204" pitchFamily="34" charset="0"/>
                        </a:rPr>
                        <a:t>4</a:t>
                      </a:r>
                      <a:endParaRPr lang="en-IN" sz="1400" b="1" i="0" u="none" strike="noStrike" dirty="0">
                        <a:solidFill>
                          <a:schemeClr val="accent2">
                            <a:lumMod val="75000"/>
                          </a:schemeClr>
                        </a:solidFill>
                        <a:effectLst/>
                        <a:latin typeface="+mn-lt"/>
                        <a:ea typeface="Segoe UI Black" panose="020B0A02040204020203" pitchFamily="34" charset="0"/>
                        <a:cs typeface="Arial" panose="020B0604020202020204" pitchFamily="34" charset="0"/>
                      </a:endParaRPr>
                    </a:p>
                  </a:txBody>
                  <a:tcPr marL="6540" marR="6540" marT="6475" marB="0" anchor="b"/>
                </a:tc>
                <a:extLst>
                  <a:ext uri="{0D108BD9-81ED-4DB2-BD59-A6C34878D82A}">
                    <a16:rowId xmlns:a16="http://schemas.microsoft.com/office/drawing/2014/main" val="291000477"/>
                  </a:ext>
                </a:extLst>
              </a:tr>
            </a:tbl>
          </a:graphicData>
        </a:graphic>
      </p:graphicFrame>
    </p:spTree>
    <p:extLst>
      <p:ext uri="{BB962C8B-B14F-4D97-AF65-F5344CB8AC3E}">
        <p14:creationId xmlns:p14="http://schemas.microsoft.com/office/powerpoint/2010/main" val="411798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72A0767-A84C-5C60-96E6-A18693BCA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DF19EE4-C32E-9BDC-D65A-3C63102920B4}"/>
              </a:ext>
            </a:extLst>
          </p:cNvPr>
          <p:cNvSpPr txBox="1"/>
          <p:nvPr/>
        </p:nvSpPr>
        <p:spPr>
          <a:xfrm>
            <a:off x="0" y="204704"/>
            <a:ext cx="11580414" cy="738664"/>
          </a:xfrm>
          <a:prstGeom prst="rect">
            <a:avLst/>
          </a:prstGeom>
          <a:noFill/>
        </p:spPr>
        <p:txBody>
          <a:bodyPr wrap="none" rtlCol="0">
            <a:spAutoFit/>
          </a:bodyPr>
          <a:lstStyle/>
          <a:p>
            <a:r>
              <a:rPr lang="en-IN" sz="2400" b="1" kern="0" dirty="0">
                <a:effectLst/>
                <a:latin typeface="Arial Black" panose="020B0A04020102020204" pitchFamily="34" charset="0"/>
                <a:ea typeface="Times New Roman" panose="02020603050405020304" pitchFamily="18" charset="0"/>
                <a:cs typeface="Mangal" panose="020B0502040204020203" pitchFamily="18" charset="0"/>
              </a:rPr>
              <a:t>9. Which city has the highest population and what is its total sales?</a:t>
            </a:r>
            <a:endParaRPr lang="en-IN" sz="2400" kern="100" dirty="0">
              <a:effectLst/>
              <a:latin typeface="Arial Black" panose="020B0A04020102020204" pitchFamily="34" charset="0"/>
              <a:ea typeface="Calibri" panose="020F0502020204030204" pitchFamily="34" charset="0"/>
              <a:cs typeface="Mangal" panose="020B0502040204020203" pitchFamily="18" charset="0"/>
            </a:endParaRPr>
          </a:p>
          <a:p>
            <a:endParaRPr lang="en-IN" dirty="0"/>
          </a:p>
        </p:txBody>
      </p:sp>
      <p:graphicFrame>
        <p:nvGraphicFramePr>
          <p:cNvPr id="9" name="Table 8">
            <a:extLst>
              <a:ext uri="{FF2B5EF4-FFF2-40B4-BE49-F238E27FC236}">
                <a16:creationId xmlns:a16="http://schemas.microsoft.com/office/drawing/2014/main" id="{3F07E5A6-2521-CDA0-F3B0-9685E5B143BA}"/>
              </a:ext>
            </a:extLst>
          </p:cNvPr>
          <p:cNvGraphicFramePr>
            <a:graphicFrameLocks noGrp="1"/>
          </p:cNvGraphicFramePr>
          <p:nvPr>
            <p:extLst>
              <p:ext uri="{D42A27DB-BD31-4B8C-83A1-F6EECF244321}">
                <p14:modId xmlns:p14="http://schemas.microsoft.com/office/powerpoint/2010/main" val="2788029943"/>
              </p:ext>
            </p:extLst>
          </p:nvPr>
        </p:nvGraphicFramePr>
        <p:xfrm>
          <a:off x="5790207" y="5958000"/>
          <a:ext cx="5436001" cy="900000"/>
        </p:xfrm>
        <a:graphic>
          <a:graphicData uri="http://schemas.openxmlformats.org/drawingml/2006/table">
            <a:tbl>
              <a:tblPr>
                <a:effectLst>
                  <a:innerShdw blurRad="114300">
                    <a:prstClr val="black"/>
                  </a:innerShdw>
                </a:effectLst>
              </a:tblPr>
              <a:tblGrid>
                <a:gridCol w="1765827">
                  <a:extLst>
                    <a:ext uri="{9D8B030D-6E8A-4147-A177-3AD203B41FA5}">
                      <a16:colId xmlns:a16="http://schemas.microsoft.com/office/drawing/2014/main" val="4293080816"/>
                    </a:ext>
                  </a:extLst>
                </a:gridCol>
                <a:gridCol w="1835087">
                  <a:extLst>
                    <a:ext uri="{9D8B030D-6E8A-4147-A177-3AD203B41FA5}">
                      <a16:colId xmlns:a16="http://schemas.microsoft.com/office/drawing/2014/main" val="2526559968"/>
                    </a:ext>
                  </a:extLst>
                </a:gridCol>
                <a:gridCol w="1835087">
                  <a:extLst>
                    <a:ext uri="{9D8B030D-6E8A-4147-A177-3AD203B41FA5}">
                      <a16:colId xmlns:a16="http://schemas.microsoft.com/office/drawing/2014/main" val="570097191"/>
                    </a:ext>
                  </a:extLst>
                </a:gridCol>
              </a:tblGrid>
              <a:tr h="450000">
                <a:tc>
                  <a:txBody>
                    <a:bodyPr/>
                    <a:lstStyle/>
                    <a:p>
                      <a:pPr algn="ctr" fontAlgn="b"/>
                      <a:r>
                        <a:rPr lang="en-IN" sz="2000" b="0" i="0" u="none" strike="noStrike" dirty="0">
                          <a:solidFill>
                            <a:srgbClr val="000000"/>
                          </a:solidFill>
                          <a:effectLst/>
                          <a:latin typeface="Eras Bold ITC" panose="020B0907030504020204" pitchFamily="34" charset="0"/>
                        </a:rPr>
                        <a:t>City Name</a:t>
                      </a:r>
                    </a:p>
                  </a:txBody>
                  <a:tcPr marL="7620" marR="7620" marT="7620" marB="0" anchor="b">
                    <a:lnL>
                      <a:noFill/>
                    </a:lnL>
                    <a:lnR>
                      <a:noFill/>
                    </a:lnR>
                    <a:lnT>
                      <a:noFill/>
                    </a:lnT>
                    <a:lnB>
                      <a:noFill/>
                    </a:lnB>
                    <a:solidFill>
                      <a:schemeClr val="accent2">
                        <a:lumMod val="60000"/>
                        <a:lumOff val="40000"/>
                      </a:schemeClr>
                    </a:solidFill>
                  </a:tcPr>
                </a:tc>
                <a:tc>
                  <a:txBody>
                    <a:bodyPr/>
                    <a:lstStyle/>
                    <a:p>
                      <a:pPr algn="ctr" fontAlgn="b"/>
                      <a:r>
                        <a:rPr lang="en-IN" sz="2000" b="0" i="0" u="none" strike="noStrike" dirty="0">
                          <a:solidFill>
                            <a:srgbClr val="000000"/>
                          </a:solidFill>
                          <a:effectLst/>
                          <a:latin typeface="Eras Bold ITC" panose="020B0907030504020204" pitchFamily="34" charset="0"/>
                        </a:rPr>
                        <a:t>Population</a:t>
                      </a:r>
                    </a:p>
                  </a:txBody>
                  <a:tcPr marL="7620" marR="7620" marT="7620" marB="0" anchor="b">
                    <a:lnL>
                      <a:noFill/>
                    </a:lnL>
                    <a:lnR>
                      <a:noFill/>
                    </a:lnR>
                    <a:lnT>
                      <a:noFill/>
                    </a:lnT>
                    <a:lnB>
                      <a:noFill/>
                    </a:lnB>
                    <a:solidFill>
                      <a:schemeClr val="accent2">
                        <a:lumMod val="60000"/>
                        <a:lumOff val="40000"/>
                      </a:schemeClr>
                    </a:solidFill>
                  </a:tcPr>
                </a:tc>
                <a:tc>
                  <a:txBody>
                    <a:bodyPr/>
                    <a:lstStyle/>
                    <a:p>
                      <a:pPr algn="ctr" fontAlgn="b"/>
                      <a:r>
                        <a:rPr lang="en-IN" sz="2000" b="0" i="0" u="none" strike="noStrike" dirty="0">
                          <a:solidFill>
                            <a:srgbClr val="000000"/>
                          </a:solidFill>
                          <a:effectLst/>
                          <a:latin typeface="Eras Bold ITC" panose="020B0907030504020204" pitchFamily="34" charset="0"/>
                        </a:rPr>
                        <a:t>Total Sales</a:t>
                      </a:r>
                    </a:p>
                  </a:txBody>
                  <a:tcPr marL="7620" marR="7620" marT="7620"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3792574904"/>
                  </a:ext>
                </a:extLst>
              </a:tr>
              <a:tr h="450000">
                <a:tc>
                  <a:txBody>
                    <a:bodyPr/>
                    <a:lstStyle/>
                    <a:p>
                      <a:pPr algn="ctr" fontAlgn="b"/>
                      <a:r>
                        <a:rPr lang="en-IN" sz="2000" b="0" i="0" u="none" strike="noStrike" dirty="0">
                          <a:solidFill>
                            <a:srgbClr val="000000"/>
                          </a:solidFill>
                          <a:effectLst/>
                          <a:latin typeface="Eras Bold ITC" panose="020B0907030504020204" pitchFamily="34" charset="0"/>
                        </a:rPr>
                        <a:t>Bangalore</a:t>
                      </a:r>
                    </a:p>
                  </a:txBody>
                  <a:tcPr marL="7620" marR="7620" marT="7620" marB="0" anchor="b">
                    <a:lnL>
                      <a:noFill/>
                    </a:lnL>
                    <a:lnR>
                      <a:noFill/>
                    </a:lnR>
                    <a:lnT>
                      <a:noFill/>
                    </a:lnT>
                    <a:lnB>
                      <a:noFill/>
                    </a:lnB>
                    <a:solidFill>
                      <a:schemeClr val="accent2">
                        <a:lumMod val="60000"/>
                        <a:lumOff val="40000"/>
                      </a:schemeClr>
                    </a:solidFill>
                  </a:tcPr>
                </a:tc>
                <a:tc>
                  <a:txBody>
                    <a:bodyPr/>
                    <a:lstStyle/>
                    <a:p>
                      <a:pPr algn="ctr" fontAlgn="b"/>
                      <a:r>
                        <a:rPr lang="en-IN" sz="2000" b="0" i="0" u="none" strike="noStrike" dirty="0">
                          <a:solidFill>
                            <a:srgbClr val="000000"/>
                          </a:solidFill>
                          <a:effectLst/>
                          <a:latin typeface="Eras Bold ITC" panose="020B0907030504020204" pitchFamily="34" charset="0"/>
                        </a:rPr>
                        <a:t>12300000</a:t>
                      </a:r>
                    </a:p>
                  </a:txBody>
                  <a:tcPr marL="7620" marR="7620" marT="7620" marB="0" anchor="b">
                    <a:lnL>
                      <a:noFill/>
                    </a:lnL>
                    <a:lnR>
                      <a:noFill/>
                    </a:lnR>
                    <a:lnT>
                      <a:noFill/>
                    </a:lnT>
                    <a:lnB>
                      <a:noFill/>
                    </a:lnB>
                    <a:solidFill>
                      <a:schemeClr val="accent2">
                        <a:lumMod val="60000"/>
                        <a:lumOff val="40000"/>
                      </a:schemeClr>
                    </a:solidFill>
                  </a:tcPr>
                </a:tc>
                <a:tc>
                  <a:txBody>
                    <a:bodyPr/>
                    <a:lstStyle/>
                    <a:p>
                      <a:pPr algn="ctr" fontAlgn="b"/>
                      <a:r>
                        <a:rPr lang="en-IN" sz="2000" b="0" i="0" u="none" strike="noStrike" dirty="0">
                          <a:solidFill>
                            <a:srgbClr val="000000"/>
                          </a:solidFill>
                          <a:effectLst/>
                          <a:latin typeface="Eras Bold ITC" panose="020B0907030504020204" pitchFamily="34" charset="0"/>
                        </a:rPr>
                        <a:t>420710</a:t>
                      </a:r>
                    </a:p>
                  </a:txBody>
                  <a:tcPr marL="7620" marR="7620" marT="7620"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490934666"/>
                  </a:ext>
                </a:extLst>
              </a:tr>
            </a:tbl>
          </a:graphicData>
        </a:graphic>
      </p:graphicFrame>
      <p:sp>
        <p:nvSpPr>
          <p:cNvPr id="10" name="TextBox 9">
            <a:extLst>
              <a:ext uri="{FF2B5EF4-FFF2-40B4-BE49-F238E27FC236}">
                <a16:creationId xmlns:a16="http://schemas.microsoft.com/office/drawing/2014/main" id="{4AFF6DF7-B9C5-DAF3-53E9-CC77B80DFDF8}"/>
              </a:ext>
            </a:extLst>
          </p:cNvPr>
          <p:cNvSpPr txBox="1"/>
          <p:nvPr/>
        </p:nvSpPr>
        <p:spPr>
          <a:xfrm>
            <a:off x="-137160" y="828914"/>
            <a:ext cx="6935752" cy="6143541"/>
          </a:xfrm>
          <a:prstGeom prst="rect">
            <a:avLst/>
          </a:prstGeom>
          <a:noFill/>
        </p:spPr>
        <p:txBody>
          <a:bodyPr wrap="square" rtlCol="0">
            <a:spAutoFit/>
          </a:bodyPr>
          <a:lstStyle/>
          <a:p>
            <a:pPr marL="228600">
              <a:lnSpc>
                <a:spcPct val="107000"/>
              </a:lnSpc>
              <a:spcAft>
                <a:spcPts val="800"/>
              </a:spcAft>
            </a:pPr>
            <a:r>
              <a:rPr lang="en-IN" sz="2400" b="1" kern="0" dirty="0">
                <a:solidFill>
                  <a:srgbClr val="002060"/>
                </a:solidFill>
                <a:ea typeface="Segoe UI Black" panose="020B0A02040204020203" pitchFamily="34" charset="0"/>
                <a:cs typeface="Mangal" panose="02040503050203030202" pitchFamily="18" charset="0"/>
              </a:rPr>
              <a:t>Query:</a:t>
            </a:r>
            <a:r>
              <a:rPr lang="en-IN" sz="2400" b="1" kern="100" dirty="0">
                <a:solidFill>
                  <a:srgbClr val="002060"/>
                </a:solidFill>
                <a:ea typeface="Segoe UI Black" panose="020B0A02040204020203" pitchFamily="34" charset="0"/>
                <a:cs typeface="Mangal" panose="02040503050203030202" pitchFamily="18" charset="0"/>
              </a:rPr>
              <a:t> </a:t>
            </a:r>
            <a:r>
              <a:rPr lang="en-IN" sz="2400" b="1" kern="0" dirty="0">
                <a:solidFill>
                  <a:srgbClr val="002060"/>
                </a:solidFill>
                <a:ea typeface="Segoe UI Black" panose="020B0A02040204020203" pitchFamily="34" charset="0"/>
                <a:cs typeface="Mangal" panose="02040503050203030202" pitchFamily="18" charset="0"/>
              </a:rPr>
              <a:t>SELECT </a:t>
            </a:r>
            <a:endParaRPr lang="en-IN" sz="2400" b="1" kern="100" dirty="0">
              <a:solidFill>
                <a:srgbClr val="002060"/>
              </a:solidFill>
              <a:ea typeface="Segoe UI Black" panose="020B0A02040204020203" pitchFamily="34" charset="0"/>
              <a:cs typeface="Mangal" panose="02040503050203030202" pitchFamily="18" charset="0"/>
            </a:endParaRPr>
          </a:p>
          <a:p>
            <a:pPr marL="228600">
              <a:lnSpc>
                <a:spcPct val="107000"/>
              </a:lnSpc>
              <a:spcAft>
                <a:spcPts val="800"/>
              </a:spcAft>
            </a:pPr>
            <a:r>
              <a:rPr lang="en-IN" sz="2400" b="1" kern="0" noProof="1">
                <a:solidFill>
                  <a:srgbClr val="002060"/>
                </a:solidFill>
                <a:ea typeface="Segoe UI Black" panose="020B0A02040204020203" pitchFamily="34" charset="0"/>
                <a:cs typeface="Mangal" panose="02040503050203030202" pitchFamily="18" charset="0"/>
              </a:rPr>
              <a:t>    city.city_name, city.population, SUM(sales.total) AS total_sales</a:t>
            </a:r>
            <a:endParaRPr lang="en-IN" sz="2400" b="1" kern="100" noProof="1">
              <a:solidFill>
                <a:srgbClr val="002060"/>
              </a:solidFill>
              <a:ea typeface="Segoe UI Black" panose="020B0A02040204020203" pitchFamily="34" charset="0"/>
              <a:cs typeface="Mangal" panose="02040503050203030202" pitchFamily="18" charset="0"/>
            </a:endParaRPr>
          </a:p>
          <a:p>
            <a:pPr marL="228600">
              <a:lnSpc>
                <a:spcPct val="107000"/>
              </a:lnSpc>
              <a:spcAft>
                <a:spcPts val="800"/>
              </a:spcAft>
            </a:pPr>
            <a:r>
              <a:rPr lang="en-IN" sz="2400" b="1" kern="0" noProof="1">
                <a:solidFill>
                  <a:srgbClr val="002060"/>
                </a:solidFill>
                <a:ea typeface="Segoe UI Black" panose="020B0A02040204020203" pitchFamily="34" charset="0"/>
                <a:cs typeface="Mangal" panose="02040503050203030202" pitchFamily="18" charset="0"/>
              </a:rPr>
              <a:t>FROM</a:t>
            </a:r>
            <a:endParaRPr lang="en-IN" sz="2400" b="1" kern="100" noProof="1">
              <a:solidFill>
                <a:srgbClr val="002060"/>
              </a:solidFill>
              <a:ea typeface="Segoe UI Black" panose="020B0A02040204020203" pitchFamily="34" charset="0"/>
              <a:cs typeface="Mangal" panose="02040503050203030202" pitchFamily="18" charset="0"/>
            </a:endParaRPr>
          </a:p>
          <a:p>
            <a:pPr marL="228600">
              <a:lnSpc>
                <a:spcPct val="107000"/>
              </a:lnSpc>
              <a:spcAft>
                <a:spcPts val="800"/>
              </a:spcAft>
            </a:pPr>
            <a:r>
              <a:rPr lang="en-IN" sz="2400" b="1" kern="0" noProof="1">
                <a:solidFill>
                  <a:srgbClr val="002060"/>
                </a:solidFill>
                <a:ea typeface="Segoe UI Black" panose="020B0A02040204020203" pitchFamily="34" charset="0"/>
                <a:cs typeface="Mangal" panose="02040503050203030202" pitchFamily="18" charset="0"/>
              </a:rPr>
              <a:t>    coffe_sale.sales</a:t>
            </a:r>
            <a:endParaRPr lang="en-IN" sz="2400" b="1" kern="100" noProof="1">
              <a:solidFill>
                <a:srgbClr val="002060"/>
              </a:solidFill>
              <a:ea typeface="Segoe UI Black" panose="020B0A02040204020203" pitchFamily="34" charset="0"/>
              <a:cs typeface="Mangal" panose="02040503050203030202" pitchFamily="18" charset="0"/>
            </a:endParaRPr>
          </a:p>
          <a:p>
            <a:pPr marL="228600">
              <a:lnSpc>
                <a:spcPct val="107000"/>
              </a:lnSpc>
              <a:spcAft>
                <a:spcPts val="800"/>
              </a:spcAft>
            </a:pPr>
            <a:r>
              <a:rPr lang="en-IN" sz="2400" b="1" kern="0" noProof="1">
                <a:solidFill>
                  <a:srgbClr val="002060"/>
                </a:solidFill>
                <a:ea typeface="Segoe UI Black" panose="020B0A02040204020203" pitchFamily="34" charset="0"/>
                <a:cs typeface="Mangal" panose="02040503050203030202" pitchFamily="18" charset="0"/>
              </a:rPr>
              <a:t>        JOIN</a:t>
            </a:r>
            <a:endParaRPr lang="en-IN" sz="2400" b="1" kern="100" noProof="1">
              <a:solidFill>
                <a:srgbClr val="002060"/>
              </a:solidFill>
              <a:ea typeface="Segoe UI Black" panose="020B0A02040204020203" pitchFamily="34" charset="0"/>
              <a:cs typeface="Mangal" panose="02040503050203030202" pitchFamily="18" charset="0"/>
            </a:endParaRPr>
          </a:p>
          <a:p>
            <a:pPr marL="228600">
              <a:lnSpc>
                <a:spcPct val="107000"/>
              </a:lnSpc>
              <a:spcAft>
                <a:spcPts val="800"/>
              </a:spcAft>
            </a:pPr>
            <a:r>
              <a:rPr lang="en-IN" sz="2400" b="1" kern="0" noProof="1">
                <a:solidFill>
                  <a:srgbClr val="002060"/>
                </a:solidFill>
                <a:ea typeface="Segoe UI Black" panose="020B0A02040204020203" pitchFamily="34" charset="0"/>
                <a:cs typeface="Mangal" panose="02040503050203030202" pitchFamily="18" charset="0"/>
              </a:rPr>
              <a:t>    customers ON sales.customer_id = customers.customer_id</a:t>
            </a:r>
            <a:endParaRPr lang="en-IN" sz="2400" b="1" kern="100" noProof="1">
              <a:solidFill>
                <a:srgbClr val="002060"/>
              </a:solidFill>
              <a:ea typeface="Segoe UI Black" panose="020B0A02040204020203" pitchFamily="34" charset="0"/>
              <a:cs typeface="Mangal" panose="02040503050203030202" pitchFamily="18" charset="0"/>
            </a:endParaRPr>
          </a:p>
          <a:p>
            <a:pPr marL="228600">
              <a:lnSpc>
                <a:spcPct val="107000"/>
              </a:lnSpc>
              <a:spcAft>
                <a:spcPts val="800"/>
              </a:spcAft>
            </a:pPr>
            <a:r>
              <a:rPr lang="en-IN" sz="2400" b="1" kern="0" noProof="1">
                <a:solidFill>
                  <a:srgbClr val="002060"/>
                </a:solidFill>
                <a:ea typeface="Segoe UI Black" panose="020B0A02040204020203" pitchFamily="34" charset="0"/>
                <a:cs typeface="Mangal" panose="02040503050203030202" pitchFamily="18" charset="0"/>
              </a:rPr>
              <a:t>        JOIN</a:t>
            </a:r>
            <a:endParaRPr lang="en-IN" sz="2400" b="1" kern="100" noProof="1">
              <a:solidFill>
                <a:srgbClr val="002060"/>
              </a:solidFill>
              <a:ea typeface="Segoe UI Black" panose="020B0A02040204020203" pitchFamily="34" charset="0"/>
              <a:cs typeface="Mangal" panose="02040503050203030202" pitchFamily="18" charset="0"/>
            </a:endParaRPr>
          </a:p>
          <a:p>
            <a:pPr marL="228600">
              <a:lnSpc>
                <a:spcPct val="107000"/>
              </a:lnSpc>
              <a:spcAft>
                <a:spcPts val="800"/>
              </a:spcAft>
            </a:pPr>
            <a:r>
              <a:rPr lang="en-IN" sz="2400" b="1" kern="0" noProof="1">
                <a:solidFill>
                  <a:srgbClr val="002060"/>
                </a:solidFill>
                <a:ea typeface="Segoe UI Black" panose="020B0A02040204020203" pitchFamily="34" charset="0"/>
                <a:cs typeface="Mangal" panose="02040503050203030202" pitchFamily="18" charset="0"/>
              </a:rPr>
              <a:t>    city ON customers.city_id = city.city_id</a:t>
            </a:r>
            <a:endParaRPr lang="en-IN" sz="2400" b="1" kern="100" noProof="1">
              <a:solidFill>
                <a:srgbClr val="002060"/>
              </a:solidFill>
              <a:ea typeface="Segoe UI Black" panose="020B0A02040204020203" pitchFamily="34" charset="0"/>
              <a:cs typeface="Mangal" panose="02040503050203030202" pitchFamily="18" charset="0"/>
            </a:endParaRPr>
          </a:p>
          <a:p>
            <a:pPr marL="228600">
              <a:lnSpc>
                <a:spcPct val="107000"/>
              </a:lnSpc>
              <a:spcAft>
                <a:spcPts val="800"/>
              </a:spcAft>
            </a:pPr>
            <a:r>
              <a:rPr lang="en-IN" sz="2400" b="1" kern="0" noProof="1">
                <a:solidFill>
                  <a:srgbClr val="002060"/>
                </a:solidFill>
                <a:ea typeface="Segoe UI Black" panose="020B0A02040204020203" pitchFamily="34" charset="0"/>
                <a:cs typeface="Mangal" panose="02040503050203030202" pitchFamily="18" charset="0"/>
              </a:rPr>
              <a:t>GROUP BY city.city_name , city.population</a:t>
            </a:r>
            <a:endParaRPr lang="en-IN" sz="2400" b="1" kern="100" noProof="1">
              <a:solidFill>
                <a:srgbClr val="002060"/>
              </a:solidFill>
              <a:ea typeface="Segoe UI Black" panose="020B0A02040204020203" pitchFamily="34" charset="0"/>
              <a:cs typeface="Mangal" panose="02040503050203030202" pitchFamily="18" charset="0"/>
            </a:endParaRPr>
          </a:p>
          <a:p>
            <a:pPr marL="228600">
              <a:lnSpc>
                <a:spcPct val="107000"/>
              </a:lnSpc>
              <a:spcAft>
                <a:spcPts val="800"/>
              </a:spcAft>
            </a:pPr>
            <a:r>
              <a:rPr lang="en-IN" sz="2400" b="1" kern="0" noProof="1">
                <a:solidFill>
                  <a:srgbClr val="002060"/>
                </a:solidFill>
                <a:ea typeface="Segoe UI Black" panose="020B0A02040204020203" pitchFamily="34" charset="0"/>
                <a:cs typeface="Mangal" panose="02040503050203030202" pitchFamily="18" charset="0"/>
              </a:rPr>
              <a:t>ORDER BY city.population DESC;</a:t>
            </a:r>
            <a:endParaRPr lang="en-IN" sz="2400" b="1" kern="100" noProof="1">
              <a:solidFill>
                <a:srgbClr val="002060"/>
              </a:solidFill>
              <a:ea typeface="Segoe UI Black" panose="020B0A02040204020203" pitchFamily="34" charset="0"/>
              <a:cs typeface="Mangal" panose="02040503050203030202" pitchFamily="18" charset="0"/>
            </a:endParaRPr>
          </a:p>
          <a:p>
            <a:pPr marL="228600">
              <a:lnSpc>
                <a:spcPct val="107000"/>
              </a:lnSpc>
              <a:spcAft>
                <a:spcPts val="800"/>
              </a:spcAft>
            </a:pPr>
            <a:endParaRPr lang="en-IN" dirty="0">
              <a:solidFill>
                <a:schemeClr val="bg1"/>
              </a:solidFill>
            </a:endParaRPr>
          </a:p>
        </p:txBody>
      </p:sp>
    </p:spTree>
    <p:extLst>
      <p:ext uri="{BB962C8B-B14F-4D97-AF65-F5344CB8AC3E}">
        <p14:creationId xmlns:p14="http://schemas.microsoft.com/office/powerpoint/2010/main" val="2730554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ED3234-7CEC-516C-7498-9C08736AB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03A7821-6E81-82A7-E085-E6853C78110D}"/>
              </a:ext>
            </a:extLst>
          </p:cNvPr>
          <p:cNvSpPr txBox="1"/>
          <p:nvPr/>
        </p:nvSpPr>
        <p:spPr>
          <a:xfrm>
            <a:off x="214489" y="304801"/>
            <a:ext cx="10463671" cy="738664"/>
          </a:xfrm>
          <a:prstGeom prst="rect">
            <a:avLst/>
          </a:prstGeom>
          <a:noFill/>
        </p:spPr>
        <p:txBody>
          <a:bodyPr wrap="square" rtlCol="0">
            <a:spAutoFit/>
          </a:bodyPr>
          <a:lstStyle/>
          <a:p>
            <a:r>
              <a:rPr lang="en-IN" sz="2400" b="1" kern="100" dirty="0">
                <a:solidFill>
                  <a:srgbClr val="1F3763"/>
                </a:solidFill>
                <a:effectLst/>
                <a:latin typeface="Arial Black" panose="020B0A04020102020204" pitchFamily="34" charset="0"/>
                <a:ea typeface="Times New Roman" panose="02020603050405020304" pitchFamily="18" charset="0"/>
                <a:cs typeface="Mangal" panose="02040503050203030202" pitchFamily="18" charset="0"/>
              </a:rPr>
              <a:t>10. What is the Monthly sales trend for the entire company?</a:t>
            </a:r>
          </a:p>
          <a:p>
            <a:endParaRPr lang="en-IN" dirty="0"/>
          </a:p>
        </p:txBody>
      </p:sp>
      <p:sp>
        <p:nvSpPr>
          <p:cNvPr id="5" name="TextBox 4">
            <a:extLst>
              <a:ext uri="{FF2B5EF4-FFF2-40B4-BE49-F238E27FC236}">
                <a16:creationId xmlns:a16="http://schemas.microsoft.com/office/drawing/2014/main" id="{3C5FDF6F-975D-81D6-2484-D07BEF177769}"/>
              </a:ext>
            </a:extLst>
          </p:cNvPr>
          <p:cNvSpPr txBox="1"/>
          <p:nvPr/>
        </p:nvSpPr>
        <p:spPr>
          <a:xfrm>
            <a:off x="214489" y="1049489"/>
            <a:ext cx="4312355" cy="5170646"/>
          </a:xfrm>
          <a:prstGeom prst="rect">
            <a:avLst/>
          </a:prstGeom>
          <a:noFill/>
        </p:spPr>
        <p:txBody>
          <a:bodyPr wrap="square" rtlCol="0">
            <a:spAutoFit/>
          </a:bodyPr>
          <a:lstStyle/>
          <a:p>
            <a:r>
              <a:rPr lang="en-IN" sz="2400" b="0" dirty="0">
                <a:effectLst/>
                <a:latin typeface="Segoe UI Black" panose="020B0A02040204020203" pitchFamily="34" charset="0"/>
                <a:ea typeface="Segoe UI Black" panose="020B0A02040204020203" pitchFamily="34" charset="0"/>
              </a:rPr>
              <a:t>Query:  </a:t>
            </a:r>
          </a:p>
          <a:p>
            <a:endParaRPr lang="en-IN" sz="2400" b="0" dirty="0">
              <a:effectLst/>
              <a:latin typeface="Segoe UI Black" panose="020B0A02040204020203" pitchFamily="34" charset="0"/>
              <a:ea typeface="Segoe UI Black" panose="020B0A02040204020203" pitchFamily="34" charset="0"/>
            </a:endParaRPr>
          </a:p>
          <a:p>
            <a:r>
              <a:rPr lang="en-IN" sz="2400" b="0" noProof="1">
                <a:effectLst/>
                <a:latin typeface="Segoe UI Black" panose="020B0A02040204020203" pitchFamily="34" charset="0"/>
                <a:ea typeface="Segoe UI Black" panose="020B0A02040204020203" pitchFamily="34" charset="0"/>
              </a:rPr>
              <a:t>SELECT </a:t>
            </a:r>
            <a:endParaRPr lang="en-IN" sz="2400" b="1" noProof="1">
              <a:effectLst/>
              <a:latin typeface="Segoe UI Black" panose="020B0A02040204020203" pitchFamily="34" charset="0"/>
              <a:ea typeface="Segoe UI Black" panose="020B0A02040204020203" pitchFamily="34" charset="0"/>
            </a:endParaRPr>
          </a:p>
          <a:p>
            <a:r>
              <a:rPr lang="en-IN" sz="2400" b="0" noProof="1">
                <a:effectLst/>
                <a:latin typeface="Segoe UI Black" panose="020B0A02040204020203" pitchFamily="34" charset="0"/>
                <a:ea typeface="Segoe UI Black" panose="020B0A02040204020203" pitchFamily="34" charset="0"/>
              </a:rPr>
              <a:t>DATE_FORMAT(sales.sale_date, '%Y-%m') AS month,</a:t>
            </a:r>
            <a:endParaRPr lang="en-IN" sz="2400" b="1" noProof="1">
              <a:effectLst/>
              <a:latin typeface="Segoe UI Black" panose="020B0A02040204020203" pitchFamily="34" charset="0"/>
              <a:ea typeface="Segoe UI Black" panose="020B0A02040204020203" pitchFamily="34" charset="0"/>
            </a:endParaRPr>
          </a:p>
          <a:p>
            <a:r>
              <a:rPr lang="en-IN" sz="2400" b="0" noProof="1">
                <a:effectLst/>
                <a:latin typeface="Segoe UI Black" panose="020B0A02040204020203" pitchFamily="34" charset="0"/>
                <a:ea typeface="Segoe UI Black" panose="020B0A02040204020203" pitchFamily="34" charset="0"/>
              </a:rPr>
              <a:t>    SUM(sales.total) AS total_sales</a:t>
            </a:r>
            <a:endParaRPr lang="en-IN" sz="2400" b="1" noProof="1">
              <a:effectLst/>
              <a:latin typeface="Segoe UI Black" panose="020B0A02040204020203" pitchFamily="34" charset="0"/>
              <a:ea typeface="Segoe UI Black" panose="020B0A02040204020203" pitchFamily="34" charset="0"/>
            </a:endParaRPr>
          </a:p>
          <a:p>
            <a:r>
              <a:rPr lang="en-IN" sz="2400" b="0" noProof="1">
                <a:effectLst/>
                <a:latin typeface="Segoe UI Black" panose="020B0A02040204020203" pitchFamily="34" charset="0"/>
                <a:ea typeface="Segoe UI Black" panose="020B0A02040204020203" pitchFamily="34" charset="0"/>
              </a:rPr>
              <a:t>FROM</a:t>
            </a:r>
            <a:endParaRPr lang="en-IN" sz="2400" b="1" noProof="1">
              <a:effectLst/>
              <a:latin typeface="Segoe UI Black" panose="020B0A02040204020203" pitchFamily="34" charset="0"/>
              <a:ea typeface="Segoe UI Black" panose="020B0A02040204020203" pitchFamily="34" charset="0"/>
            </a:endParaRPr>
          </a:p>
          <a:p>
            <a:r>
              <a:rPr lang="en-IN" sz="2400" b="0" noProof="1">
                <a:effectLst/>
                <a:latin typeface="Segoe UI Black" panose="020B0A02040204020203" pitchFamily="34" charset="0"/>
                <a:ea typeface="Segoe UI Black" panose="020B0A02040204020203" pitchFamily="34" charset="0"/>
              </a:rPr>
              <a:t>    coffe_sale.sales</a:t>
            </a:r>
            <a:endParaRPr lang="en-IN" sz="2400" b="1" noProof="1">
              <a:effectLst/>
              <a:latin typeface="Segoe UI Black" panose="020B0A02040204020203" pitchFamily="34" charset="0"/>
              <a:ea typeface="Segoe UI Black" panose="020B0A02040204020203" pitchFamily="34" charset="0"/>
            </a:endParaRPr>
          </a:p>
          <a:p>
            <a:r>
              <a:rPr lang="en-IN" sz="2400" b="0" noProof="1">
                <a:effectLst/>
                <a:latin typeface="Segoe UI Black" panose="020B0A02040204020203" pitchFamily="34" charset="0"/>
                <a:ea typeface="Segoe UI Black" panose="020B0A02040204020203" pitchFamily="34" charset="0"/>
              </a:rPr>
              <a:t>GROUP BY DATE_FORMAT(sales.sale_date, '%Y-%m')</a:t>
            </a:r>
            <a:endParaRPr lang="en-IN" sz="2400" b="1" noProof="1">
              <a:effectLst/>
              <a:latin typeface="Segoe UI Black" panose="020B0A02040204020203" pitchFamily="34" charset="0"/>
              <a:ea typeface="Segoe UI Black" panose="020B0A02040204020203" pitchFamily="34" charset="0"/>
            </a:endParaRPr>
          </a:p>
          <a:p>
            <a:r>
              <a:rPr lang="en-IN" sz="2400" b="0" noProof="1">
                <a:effectLst/>
                <a:latin typeface="Segoe UI Black" panose="020B0A02040204020203" pitchFamily="34" charset="0"/>
                <a:ea typeface="Segoe UI Black" panose="020B0A02040204020203" pitchFamily="34" charset="0"/>
              </a:rPr>
              <a:t>ORDER BY month;</a:t>
            </a:r>
            <a:endParaRPr lang="en-IN" sz="2400" b="1" noProof="1">
              <a:effectLst/>
              <a:latin typeface="Segoe UI Black" panose="020B0A02040204020203" pitchFamily="34" charset="0"/>
              <a:ea typeface="Segoe UI Black" panose="020B0A02040204020203" pitchFamily="34" charset="0"/>
            </a:endParaRPr>
          </a:p>
          <a:p>
            <a:endParaRPr lang="en-IN" dirty="0"/>
          </a:p>
        </p:txBody>
      </p:sp>
      <p:graphicFrame>
        <p:nvGraphicFramePr>
          <p:cNvPr id="6" name="Table 5">
            <a:extLst>
              <a:ext uri="{FF2B5EF4-FFF2-40B4-BE49-F238E27FC236}">
                <a16:creationId xmlns:a16="http://schemas.microsoft.com/office/drawing/2014/main" id="{B3DA255C-9DC7-0797-8765-F14DF7F0B5BF}"/>
              </a:ext>
            </a:extLst>
          </p:cNvPr>
          <p:cNvGraphicFramePr>
            <a:graphicFrameLocks noGrp="1"/>
          </p:cNvGraphicFramePr>
          <p:nvPr>
            <p:extLst>
              <p:ext uri="{D42A27DB-BD31-4B8C-83A1-F6EECF244321}">
                <p14:modId xmlns:p14="http://schemas.microsoft.com/office/powerpoint/2010/main" val="1241502061"/>
              </p:ext>
            </p:extLst>
          </p:nvPr>
        </p:nvGraphicFramePr>
        <p:xfrm>
          <a:off x="4134000" y="1043465"/>
          <a:ext cx="3924000" cy="5749200"/>
        </p:xfrm>
        <a:graphic>
          <a:graphicData uri="http://schemas.openxmlformats.org/drawingml/2006/table">
            <a:tbl>
              <a:tblPr>
                <a:tableStyleId>{0E3FDE45-AF77-4B5C-9715-49D594BDF05E}</a:tableStyleId>
              </a:tblPr>
              <a:tblGrid>
                <a:gridCol w="1666832">
                  <a:extLst>
                    <a:ext uri="{9D8B030D-6E8A-4147-A177-3AD203B41FA5}">
                      <a16:colId xmlns:a16="http://schemas.microsoft.com/office/drawing/2014/main" val="2995528660"/>
                    </a:ext>
                  </a:extLst>
                </a:gridCol>
                <a:gridCol w="2257168">
                  <a:extLst>
                    <a:ext uri="{9D8B030D-6E8A-4147-A177-3AD203B41FA5}">
                      <a16:colId xmlns:a16="http://schemas.microsoft.com/office/drawing/2014/main" val="165018054"/>
                    </a:ext>
                  </a:extLst>
                </a:gridCol>
              </a:tblGrid>
              <a:tr h="468000">
                <a:tc>
                  <a:txBody>
                    <a:bodyPr/>
                    <a:lstStyle/>
                    <a:p>
                      <a:pPr algn="ctr" fontAlgn="b"/>
                      <a:r>
                        <a:rPr lang="en-IN" sz="1600" b="1" u="none" strike="noStrike" dirty="0">
                          <a:solidFill>
                            <a:schemeClr val="tx1"/>
                          </a:solidFill>
                          <a:effectLst/>
                          <a:latin typeface="Arial Black" panose="020B0A04020102020204" pitchFamily="34" charset="0"/>
                        </a:rPr>
                        <a:t>Month</a:t>
                      </a:r>
                      <a:endParaRPr lang="en-IN" sz="1600" b="1" i="0" u="none" strike="noStrike" dirty="0">
                        <a:solidFill>
                          <a:schemeClr val="tx1"/>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1" u="none" strike="noStrike" noProof="1">
                          <a:solidFill>
                            <a:schemeClr val="tx1"/>
                          </a:solidFill>
                          <a:effectLst/>
                          <a:latin typeface="Arial Black" panose="020B0A04020102020204" pitchFamily="34" charset="0"/>
                        </a:rPr>
                        <a:t>Total_Sales</a:t>
                      </a:r>
                      <a:endParaRPr lang="en-IN" sz="1600" b="1" i="0" u="none" strike="noStrike" noProof="1">
                        <a:solidFill>
                          <a:schemeClr val="tx1"/>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230752219"/>
                  </a:ext>
                </a:extLst>
              </a:tr>
              <a:tr h="250364">
                <a:tc>
                  <a:txBody>
                    <a:bodyPr/>
                    <a:lstStyle/>
                    <a:p>
                      <a:pPr algn="ctr" fontAlgn="b"/>
                      <a:r>
                        <a:rPr lang="en-IN" sz="1600" b="0" u="none" strike="noStrike" dirty="0">
                          <a:solidFill>
                            <a:srgbClr val="000000"/>
                          </a:solidFill>
                          <a:effectLst/>
                          <a:latin typeface="Arial Black" panose="020B0A04020102020204" pitchFamily="34" charset="0"/>
                        </a:rPr>
                        <a:t>2023-01</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15820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3971874420"/>
                  </a:ext>
                </a:extLst>
              </a:tr>
              <a:tr h="250364">
                <a:tc>
                  <a:txBody>
                    <a:bodyPr/>
                    <a:lstStyle/>
                    <a:p>
                      <a:pPr algn="ctr" fontAlgn="b"/>
                      <a:r>
                        <a:rPr lang="en-IN" sz="1600" b="0" u="none" strike="noStrike" dirty="0">
                          <a:solidFill>
                            <a:srgbClr val="000000"/>
                          </a:solidFill>
                          <a:effectLst/>
                          <a:latin typeface="Arial Black" panose="020B0A04020102020204" pitchFamily="34" charset="0"/>
                        </a:rPr>
                        <a:t>2023-02</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a:solidFill>
                            <a:srgbClr val="000000"/>
                          </a:solidFill>
                          <a:effectLst/>
                          <a:latin typeface="Arial Black" panose="020B0A04020102020204" pitchFamily="34" charset="0"/>
                        </a:rPr>
                        <a:t>15250</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2195487767"/>
                  </a:ext>
                </a:extLst>
              </a:tr>
              <a:tr h="250364">
                <a:tc>
                  <a:txBody>
                    <a:bodyPr/>
                    <a:lstStyle/>
                    <a:p>
                      <a:pPr algn="ctr" fontAlgn="b"/>
                      <a:r>
                        <a:rPr lang="en-IN" sz="1600" b="0" u="none" strike="noStrike" dirty="0">
                          <a:solidFill>
                            <a:srgbClr val="000000"/>
                          </a:solidFill>
                          <a:effectLst/>
                          <a:latin typeface="Arial Black" panose="020B0A04020102020204" pitchFamily="34" charset="0"/>
                        </a:rPr>
                        <a:t>2023-03</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18820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2114435940"/>
                  </a:ext>
                </a:extLst>
              </a:tr>
              <a:tr h="252000">
                <a:tc>
                  <a:txBody>
                    <a:bodyPr/>
                    <a:lstStyle/>
                    <a:p>
                      <a:pPr algn="ctr" fontAlgn="b"/>
                      <a:r>
                        <a:rPr lang="en-IN" sz="1600" b="0" u="none" strike="noStrike" dirty="0">
                          <a:solidFill>
                            <a:srgbClr val="000000"/>
                          </a:solidFill>
                          <a:effectLst/>
                          <a:latin typeface="Arial Black" panose="020B0A04020102020204" pitchFamily="34" charset="0"/>
                        </a:rPr>
                        <a:t>2023-04</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12820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2536637580"/>
                  </a:ext>
                </a:extLst>
              </a:tr>
              <a:tr h="250364">
                <a:tc>
                  <a:txBody>
                    <a:bodyPr/>
                    <a:lstStyle/>
                    <a:p>
                      <a:pPr algn="ctr" fontAlgn="b"/>
                      <a:r>
                        <a:rPr lang="en-IN" sz="1600" b="0" u="none" strike="noStrike" dirty="0">
                          <a:solidFill>
                            <a:srgbClr val="000000"/>
                          </a:solidFill>
                          <a:effectLst/>
                          <a:latin typeface="Arial Black" panose="020B0A04020102020204" pitchFamily="34" charset="0"/>
                        </a:rPr>
                        <a:t>2023-05</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15200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3822918170"/>
                  </a:ext>
                </a:extLst>
              </a:tr>
              <a:tr h="250364">
                <a:tc>
                  <a:txBody>
                    <a:bodyPr/>
                    <a:lstStyle/>
                    <a:p>
                      <a:pPr algn="ctr" fontAlgn="b"/>
                      <a:r>
                        <a:rPr lang="en-IN" sz="1600" b="0" u="none" strike="noStrike">
                          <a:solidFill>
                            <a:srgbClr val="000000"/>
                          </a:solidFill>
                          <a:effectLst/>
                          <a:latin typeface="Arial Black" panose="020B0A04020102020204" pitchFamily="34" charset="0"/>
                        </a:rPr>
                        <a:t>2023-06</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a:solidFill>
                            <a:srgbClr val="000000"/>
                          </a:solidFill>
                          <a:effectLst/>
                          <a:latin typeface="Arial Black" panose="020B0A04020102020204" pitchFamily="34" charset="0"/>
                        </a:rPr>
                        <a:t>19690</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311985287"/>
                  </a:ext>
                </a:extLst>
              </a:tr>
              <a:tr h="250364">
                <a:tc>
                  <a:txBody>
                    <a:bodyPr/>
                    <a:lstStyle/>
                    <a:p>
                      <a:pPr algn="ctr" fontAlgn="b"/>
                      <a:r>
                        <a:rPr lang="en-IN" sz="1600" b="0" u="none" strike="noStrike">
                          <a:solidFill>
                            <a:srgbClr val="000000"/>
                          </a:solidFill>
                          <a:effectLst/>
                          <a:latin typeface="Arial Black" panose="020B0A04020102020204" pitchFamily="34" charset="0"/>
                        </a:rPr>
                        <a:t>2023-07</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13480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2826297716"/>
                  </a:ext>
                </a:extLst>
              </a:tr>
              <a:tr h="250364">
                <a:tc>
                  <a:txBody>
                    <a:bodyPr/>
                    <a:lstStyle/>
                    <a:p>
                      <a:pPr algn="ctr" fontAlgn="b"/>
                      <a:r>
                        <a:rPr lang="en-IN" sz="1600" b="0" u="none" strike="noStrike">
                          <a:solidFill>
                            <a:srgbClr val="000000"/>
                          </a:solidFill>
                          <a:effectLst/>
                          <a:latin typeface="Arial Black" panose="020B0A04020102020204" pitchFamily="34" charset="0"/>
                        </a:rPr>
                        <a:t>2023-08</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15650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3208121688"/>
                  </a:ext>
                </a:extLst>
              </a:tr>
              <a:tr h="250364">
                <a:tc>
                  <a:txBody>
                    <a:bodyPr/>
                    <a:lstStyle/>
                    <a:p>
                      <a:pPr algn="ctr" fontAlgn="b"/>
                      <a:r>
                        <a:rPr lang="en-IN" sz="1600" b="0" u="none" strike="noStrike">
                          <a:solidFill>
                            <a:srgbClr val="000000"/>
                          </a:solidFill>
                          <a:effectLst/>
                          <a:latin typeface="Arial Black" panose="020B0A04020102020204" pitchFamily="34" charset="0"/>
                        </a:rPr>
                        <a:t>2023-09</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46850</a:t>
                      </a:r>
                      <a:endParaRPr lang="en-IN" sz="1600" b="0" i="0" u="none" strike="noStrike" dirty="0">
                        <a:solidFill>
                          <a:srgbClr val="000000"/>
                        </a:solidFill>
                        <a:effectLst/>
                        <a:latin typeface="Arial Black" panose="020B0A04020102020204" pitchFamily="34" charset="0"/>
                      </a:endParaRPr>
                    </a:p>
                  </a:txBody>
                  <a:tcPr marL="7620" marR="7620" marT="7620" marB="0" anchor="b"/>
                </a:tc>
                <a:extLst>
                  <a:ext uri="{0D108BD9-81ED-4DB2-BD59-A6C34878D82A}">
                    <a16:rowId xmlns:a16="http://schemas.microsoft.com/office/drawing/2014/main" val="2141316419"/>
                  </a:ext>
                </a:extLst>
              </a:tr>
              <a:tr h="250364">
                <a:tc>
                  <a:txBody>
                    <a:bodyPr/>
                    <a:lstStyle/>
                    <a:p>
                      <a:pPr algn="ctr" fontAlgn="b"/>
                      <a:r>
                        <a:rPr lang="en-IN" sz="1600" b="0" u="none" strike="noStrike">
                          <a:solidFill>
                            <a:srgbClr val="000000"/>
                          </a:solidFill>
                          <a:effectLst/>
                          <a:latin typeface="Arial Black" panose="020B0A04020102020204" pitchFamily="34" charset="0"/>
                        </a:rPr>
                        <a:t>2023-10</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33700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1754987384"/>
                  </a:ext>
                </a:extLst>
              </a:tr>
              <a:tr h="250364">
                <a:tc>
                  <a:txBody>
                    <a:bodyPr/>
                    <a:lstStyle/>
                    <a:p>
                      <a:pPr algn="ctr" fontAlgn="b"/>
                      <a:r>
                        <a:rPr lang="en-IN" sz="1600" b="0" u="none" strike="noStrike">
                          <a:solidFill>
                            <a:srgbClr val="000000"/>
                          </a:solidFill>
                          <a:effectLst/>
                          <a:latin typeface="Arial Black" panose="020B0A04020102020204" pitchFamily="34" charset="0"/>
                        </a:rPr>
                        <a:t>2023-11</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35100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129977646"/>
                  </a:ext>
                </a:extLst>
              </a:tr>
              <a:tr h="250364">
                <a:tc>
                  <a:txBody>
                    <a:bodyPr/>
                    <a:lstStyle/>
                    <a:p>
                      <a:pPr algn="ctr" fontAlgn="b"/>
                      <a:r>
                        <a:rPr lang="en-IN" sz="1600" b="0" u="none" strike="noStrike">
                          <a:solidFill>
                            <a:srgbClr val="000000"/>
                          </a:solidFill>
                          <a:effectLst/>
                          <a:latin typeface="Arial Black" panose="020B0A04020102020204" pitchFamily="34" charset="0"/>
                        </a:rPr>
                        <a:t>2023-12</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24750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2895284197"/>
                  </a:ext>
                </a:extLst>
              </a:tr>
              <a:tr h="250364">
                <a:tc>
                  <a:txBody>
                    <a:bodyPr/>
                    <a:lstStyle/>
                    <a:p>
                      <a:pPr algn="ctr" fontAlgn="b"/>
                      <a:r>
                        <a:rPr lang="en-IN" sz="1600" b="0" u="none" strike="noStrike">
                          <a:solidFill>
                            <a:srgbClr val="000000"/>
                          </a:solidFill>
                          <a:effectLst/>
                          <a:latin typeface="Arial Black" panose="020B0A04020102020204" pitchFamily="34" charset="0"/>
                        </a:rPr>
                        <a:t>2024-01</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34230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1002411094"/>
                  </a:ext>
                </a:extLst>
              </a:tr>
              <a:tr h="250364">
                <a:tc>
                  <a:txBody>
                    <a:bodyPr/>
                    <a:lstStyle/>
                    <a:p>
                      <a:pPr algn="ctr" fontAlgn="b"/>
                      <a:r>
                        <a:rPr lang="en-IN" sz="1600" b="0" u="none" strike="noStrike" dirty="0">
                          <a:solidFill>
                            <a:srgbClr val="000000"/>
                          </a:solidFill>
                          <a:effectLst/>
                          <a:latin typeface="Arial Black" panose="020B0A04020102020204" pitchFamily="34" charset="0"/>
                        </a:rPr>
                        <a:t>2024-02</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30850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1233753840"/>
                  </a:ext>
                </a:extLst>
              </a:tr>
              <a:tr h="250364">
                <a:tc>
                  <a:txBody>
                    <a:bodyPr/>
                    <a:lstStyle/>
                    <a:p>
                      <a:pPr algn="ctr" fontAlgn="b"/>
                      <a:r>
                        <a:rPr lang="en-IN" sz="1600" b="0" u="none" strike="noStrike">
                          <a:solidFill>
                            <a:srgbClr val="000000"/>
                          </a:solidFill>
                          <a:effectLst/>
                          <a:latin typeface="Arial Black" panose="020B0A04020102020204" pitchFamily="34" charset="0"/>
                        </a:rPr>
                        <a:t>2024-03</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35750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1136595146"/>
                  </a:ext>
                </a:extLst>
              </a:tr>
              <a:tr h="250364">
                <a:tc>
                  <a:txBody>
                    <a:bodyPr/>
                    <a:lstStyle/>
                    <a:p>
                      <a:pPr algn="ctr" fontAlgn="b"/>
                      <a:r>
                        <a:rPr lang="en-IN" sz="1600" b="0" u="none" strike="noStrike">
                          <a:solidFill>
                            <a:srgbClr val="000000"/>
                          </a:solidFill>
                          <a:effectLst/>
                          <a:latin typeface="Arial Black" panose="020B0A04020102020204" pitchFamily="34" charset="0"/>
                        </a:rPr>
                        <a:t>2024-04</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5650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1567235078"/>
                  </a:ext>
                </a:extLst>
              </a:tr>
              <a:tr h="250364">
                <a:tc>
                  <a:txBody>
                    <a:bodyPr/>
                    <a:lstStyle/>
                    <a:p>
                      <a:pPr algn="ctr" fontAlgn="b"/>
                      <a:r>
                        <a:rPr lang="en-IN" sz="1600" b="0" u="none" strike="noStrike">
                          <a:solidFill>
                            <a:srgbClr val="000000"/>
                          </a:solidFill>
                          <a:effectLst/>
                          <a:latin typeface="Arial Black" panose="020B0A04020102020204" pitchFamily="34" charset="0"/>
                        </a:rPr>
                        <a:t>2024-05</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9150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2370265350"/>
                  </a:ext>
                </a:extLst>
              </a:tr>
              <a:tr h="250364">
                <a:tc>
                  <a:txBody>
                    <a:bodyPr/>
                    <a:lstStyle/>
                    <a:p>
                      <a:pPr algn="ctr" fontAlgn="b"/>
                      <a:r>
                        <a:rPr lang="en-IN" sz="1600" b="0" u="none" strike="noStrike">
                          <a:solidFill>
                            <a:srgbClr val="000000"/>
                          </a:solidFill>
                          <a:effectLst/>
                          <a:latin typeface="Arial Black" panose="020B0A04020102020204" pitchFamily="34" charset="0"/>
                        </a:rPr>
                        <a:t>2024-06</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7600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1761402705"/>
                  </a:ext>
                </a:extLst>
              </a:tr>
              <a:tr h="250364">
                <a:tc>
                  <a:txBody>
                    <a:bodyPr/>
                    <a:lstStyle/>
                    <a:p>
                      <a:pPr algn="ctr" fontAlgn="b"/>
                      <a:r>
                        <a:rPr lang="en-IN" sz="1600" b="0" u="none" strike="noStrike">
                          <a:solidFill>
                            <a:srgbClr val="000000"/>
                          </a:solidFill>
                          <a:effectLst/>
                          <a:latin typeface="Arial Black" panose="020B0A04020102020204" pitchFamily="34" charset="0"/>
                        </a:rPr>
                        <a:t>2024-07</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10750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4245263629"/>
                  </a:ext>
                </a:extLst>
              </a:tr>
              <a:tr h="250364">
                <a:tc>
                  <a:txBody>
                    <a:bodyPr/>
                    <a:lstStyle/>
                    <a:p>
                      <a:pPr algn="ctr" fontAlgn="b"/>
                      <a:r>
                        <a:rPr lang="en-IN" sz="1600" b="0" u="none" strike="noStrike">
                          <a:solidFill>
                            <a:srgbClr val="000000"/>
                          </a:solidFill>
                          <a:effectLst/>
                          <a:latin typeface="Arial Black" panose="020B0A04020102020204" pitchFamily="34" charset="0"/>
                        </a:rPr>
                        <a:t>2024-08</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6250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1576131004"/>
                  </a:ext>
                </a:extLst>
              </a:tr>
              <a:tr h="250364">
                <a:tc>
                  <a:txBody>
                    <a:bodyPr/>
                    <a:lstStyle/>
                    <a:p>
                      <a:pPr algn="ctr" fontAlgn="b"/>
                      <a:r>
                        <a:rPr lang="en-IN" sz="1600" b="0" u="none" strike="noStrike">
                          <a:solidFill>
                            <a:srgbClr val="000000"/>
                          </a:solidFill>
                          <a:effectLst/>
                          <a:latin typeface="Arial Black" panose="020B0A04020102020204" pitchFamily="34" charset="0"/>
                        </a:rPr>
                        <a:t>2024-09</a:t>
                      </a:r>
                      <a:endParaRPr lang="en-IN" sz="1600" b="0" i="0" u="none" strike="noStrike">
                        <a:solidFill>
                          <a:srgbClr val="000000"/>
                        </a:solidFill>
                        <a:effectLst/>
                        <a:latin typeface="Arial Black" panose="020B0A04020102020204" pitchFamily="34" charset="0"/>
                      </a:endParaRPr>
                    </a:p>
                  </a:txBody>
                  <a:tcPr marL="7620" marR="7620" marT="7620" marB="0" anchor="b">
                    <a:cell3D prstMaterial="dkEdge">
                      <a:bevel/>
                      <a:lightRig rig="flood" dir="t"/>
                    </a:cell3D>
                  </a:tcPr>
                </a:tc>
                <a:tc>
                  <a:txBody>
                    <a:bodyPr/>
                    <a:lstStyle/>
                    <a:p>
                      <a:pPr algn="ctr" fontAlgn="b"/>
                      <a:r>
                        <a:rPr lang="en-IN" sz="1600" b="0" u="none" strike="noStrike" dirty="0">
                          <a:solidFill>
                            <a:srgbClr val="000000"/>
                          </a:solidFill>
                          <a:effectLst/>
                          <a:latin typeface="Arial Black" panose="020B0A04020102020204" pitchFamily="34" charset="0"/>
                        </a:rPr>
                        <a:t>13350</a:t>
                      </a:r>
                      <a:endParaRPr lang="en-IN" sz="1600" b="0" i="0" u="none" strike="noStrike" dirty="0">
                        <a:solidFill>
                          <a:srgbClr val="000000"/>
                        </a:solidFill>
                        <a:effectLst/>
                        <a:latin typeface="Arial Black" panose="020B0A04020102020204" pitchFamily="34" charset="0"/>
                      </a:endParaRPr>
                    </a:p>
                  </a:txBody>
                  <a:tcPr marL="7620" marR="7620" marT="7620" marB="0" anchor="b">
                    <a:cell3D prstMaterial="dkEdge">
                      <a:bevel/>
                      <a:lightRig rig="flood" dir="t"/>
                    </a:cell3D>
                  </a:tcPr>
                </a:tc>
                <a:extLst>
                  <a:ext uri="{0D108BD9-81ED-4DB2-BD59-A6C34878D82A}">
                    <a16:rowId xmlns:a16="http://schemas.microsoft.com/office/drawing/2014/main" val="1047690051"/>
                  </a:ext>
                </a:extLst>
              </a:tr>
            </a:tbl>
          </a:graphicData>
        </a:graphic>
      </p:graphicFrame>
    </p:spTree>
    <p:extLst>
      <p:ext uri="{BB962C8B-B14F-4D97-AF65-F5344CB8AC3E}">
        <p14:creationId xmlns:p14="http://schemas.microsoft.com/office/powerpoint/2010/main" val="527227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A575A-72F9-4D00-C507-9A0576E29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6496050" cy="6995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A0AE76B5-65B7-1690-BC38-C0E3D143A645}"/>
              </a:ext>
            </a:extLst>
          </p:cNvPr>
          <p:cNvSpPr/>
          <p:nvPr/>
        </p:nvSpPr>
        <p:spPr>
          <a:xfrm>
            <a:off x="6661150" y="344213"/>
            <a:ext cx="5530850" cy="6169574"/>
          </a:xfrm>
          <a:prstGeom prst="rect">
            <a:avLst/>
          </a:prstGeom>
          <a:solidFill>
            <a:schemeClr val="accent3">
              <a:lumMod val="20000"/>
              <a:lumOff val="80000"/>
            </a:schemeClr>
          </a:solidFill>
          <a:ln w="76200"/>
          <a:effectLst>
            <a:glow rad="228600">
              <a:schemeClr val="accent2">
                <a:satMod val="175000"/>
                <a:alpha val="40000"/>
              </a:schemeClr>
            </a:glow>
          </a:effectLst>
          <a:scene3d>
            <a:camera prst="obliqueTopLeft"/>
            <a:lightRig rig="threePt" dir="t"/>
          </a:scene3d>
          <a:sp3d>
            <a:bevelT/>
          </a:sp3d>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marL="228600">
              <a:lnSpc>
                <a:spcPct val="107000"/>
              </a:lnSpc>
              <a:spcAft>
                <a:spcPts val="800"/>
              </a:spcAft>
            </a:pPr>
            <a:r>
              <a:rPr lang="en-IN" sz="28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 </a:t>
            </a:r>
            <a:r>
              <a:rPr lang="en-IN" sz="3200" u="sng"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Project Objectives</a:t>
            </a:r>
          </a:p>
          <a:p>
            <a:pPr marL="228600">
              <a:lnSpc>
                <a:spcPct val="107000"/>
              </a:lnSpc>
              <a:spcAft>
                <a:spcPts val="800"/>
              </a:spcAft>
            </a:pPr>
            <a:r>
              <a:rPr lang="en-IN" sz="28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Highlight the purpose of your project, such as:</a:t>
            </a:r>
          </a:p>
          <a:p>
            <a:pPr marL="457200" lvl="0" indent="-457200">
              <a:lnSpc>
                <a:spcPct val="107000"/>
              </a:lnSpc>
              <a:spcAft>
                <a:spcPts val="800"/>
              </a:spcAft>
              <a:buSzPts val="1000"/>
              <a:buFont typeface="Wingdings" panose="05000000000000000000" pitchFamily="2" charset="2"/>
              <a:buChar char="q"/>
              <a:tabLst>
                <a:tab pos="457200" algn="l"/>
              </a:tabLst>
            </a:pPr>
            <a:r>
              <a:rPr lang="en-IN" sz="28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 Analyse coffee product sales trends.</a:t>
            </a:r>
          </a:p>
          <a:p>
            <a:pPr marL="457200" lvl="0" indent="-457200">
              <a:lnSpc>
                <a:spcPct val="107000"/>
              </a:lnSpc>
              <a:spcAft>
                <a:spcPts val="800"/>
              </a:spcAft>
              <a:buSzPts val="1000"/>
              <a:buFont typeface="Wingdings" panose="05000000000000000000" pitchFamily="2" charset="2"/>
              <a:buChar char="q"/>
              <a:tabLst>
                <a:tab pos="457200" algn="l"/>
              </a:tabLst>
            </a:pPr>
            <a:r>
              <a:rPr lang="en-IN" sz="28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Understand customer purchase behaviour by city.</a:t>
            </a:r>
          </a:p>
          <a:p>
            <a:pPr marL="457200" lvl="0" indent="-457200">
              <a:lnSpc>
                <a:spcPct val="107000"/>
              </a:lnSpc>
              <a:spcAft>
                <a:spcPts val="800"/>
              </a:spcAft>
              <a:buSzPts val="1000"/>
              <a:buFont typeface="Wingdings" panose="05000000000000000000" pitchFamily="2" charset="2"/>
              <a:buChar char="q"/>
              <a:tabLst>
                <a:tab pos="457200" algn="l"/>
              </a:tabLst>
            </a:pPr>
            <a:r>
              <a:rPr lang="en-IN" sz="28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Identify top-selling products and customer segments.</a:t>
            </a:r>
          </a:p>
          <a:p>
            <a:pPr marL="457200" lvl="0" indent="-457200">
              <a:lnSpc>
                <a:spcPct val="107000"/>
              </a:lnSpc>
              <a:spcAft>
                <a:spcPts val="800"/>
              </a:spcAft>
              <a:buSzPts val="1000"/>
              <a:buFont typeface="Wingdings" panose="05000000000000000000" pitchFamily="2" charset="2"/>
              <a:buChar char="q"/>
              <a:tabLst>
                <a:tab pos="457200" algn="l"/>
              </a:tabLst>
            </a:pPr>
            <a:r>
              <a:rPr lang="en-IN" sz="28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Generate insights for data-driven decision-making.</a:t>
            </a:r>
            <a:endParaRPr lang="en-IN" sz="28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endParaRPr>
          </a:p>
        </p:txBody>
      </p:sp>
      <p:sp>
        <p:nvSpPr>
          <p:cNvPr id="10" name="TextBox 9">
            <a:extLst>
              <a:ext uri="{FF2B5EF4-FFF2-40B4-BE49-F238E27FC236}">
                <a16:creationId xmlns:a16="http://schemas.microsoft.com/office/drawing/2014/main" id="{5EF29978-D938-3A3A-D48C-6F6DD2BAA9F1}"/>
              </a:ext>
            </a:extLst>
          </p:cNvPr>
          <p:cNvSpPr txBox="1"/>
          <p:nvPr/>
        </p:nvSpPr>
        <p:spPr>
          <a:xfrm>
            <a:off x="6496050" y="-612588"/>
            <a:ext cx="6164580" cy="366895"/>
          </a:xfrm>
          <a:prstGeom prst="rect">
            <a:avLst/>
          </a:prstGeom>
          <a:noFill/>
        </p:spPr>
        <p:txBody>
          <a:bodyPr wrap="square">
            <a:spAutoFit/>
          </a:bodyPr>
          <a:lstStyle/>
          <a:p>
            <a:pPr marL="228600">
              <a:lnSpc>
                <a:spcPct val="107000"/>
              </a:lnSpc>
              <a:spcAft>
                <a:spcPts val="800"/>
              </a:spcAft>
            </a:pPr>
            <a:r>
              <a:rPr lang="en-IN" sz="18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 </a:t>
            </a:r>
            <a:endParaRPr lang="en-IN" sz="18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949593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C2FE3-B986-5934-2B27-9FE012978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88F57486-79F0-EC23-6C26-7039317DC8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840" y="0"/>
            <a:ext cx="7269480" cy="6858000"/>
          </a:xfrm>
          <a:prstGeom prst="rect">
            <a:avLst/>
          </a:prstGeom>
        </p:spPr>
      </p:pic>
      <p:sp>
        <p:nvSpPr>
          <p:cNvPr id="10" name="TextBox 9">
            <a:extLst>
              <a:ext uri="{FF2B5EF4-FFF2-40B4-BE49-F238E27FC236}">
                <a16:creationId xmlns:a16="http://schemas.microsoft.com/office/drawing/2014/main" id="{C33270B8-438B-E3C1-658F-D4D7BCEF6875}"/>
              </a:ext>
            </a:extLst>
          </p:cNvPr>
          <p:cNvSpPr txBox="1"/>
          <p:nvPr/>
        </p:nvSpPr>
        <p:spPr>
          <a:xfrm>
            <a:off x="60960" y="1237178"/>
            <a:ext cx="4861560" cy="6001643"/>
          </a:xfrm>
          <a:prstGeom prst="rect">
            <a:avLst/>
          </a:prstGeom>
          <a:noFill/>
        </p:spPr>
        <p:txBody>
          <a:bodyPr wrap="square" rtlCol="0">
            <a:spAutoFit/>
          </a:bodyPr>
          <a:lstStyle/>
          <a:p>
            <a:r>
              <a:rPr lang="en-US" sz="2400" b="1" dirty="0">
                <a:solidFill>
                  <a:schemeClr val="tx2">
                    <a:lumMod val="50000"/>
                  </a:schemeClr>
                </a:solidFill>
                <a:latin typeface="Arial Black" panose="020B0A04020102020204" pitchFamily="34" charset="0"/>
              </a:rPr>
              <a:t>Impact:</a:t>
            </a:r>
          </a:p>
          <a:p>
            <a:r>
              <a:rPr lang="en-US" sz="2400" dirty="0">
                <a:solidFill>
                  <a:schemeClr val="tx2">
                    <a:lumMod val="50000"/>
                  </a:schemeClr>
                </a:solidFill>
                <a:latin typeface="Arial Black" panose="020B0A04020102020204" pitchFamily="34" charset="0"/>
              </a:rPr>
              <a:t>This project demonstrates an ability to analyze complex datasets using MySQL, derive business insights, and provide actionable recommendations for improving sales, marketing, and operational strategies. The findings could directly contribute to better decision-making for coffee businesses or similar retail industries.</a:t>
            </a:r>
          </a:p>
          <a:p>
            <a:endParaRPr lang="en-IN" sz="2400" dirty="0"/>
          </a:p>
        </p:txBody>
      </p:sp>
    </p:spTree>
    <p:extLst>
      <p:ext uri="{BB962C8B-B14F-4D97-AF65-F5344CB8AC3E}">
        <p14:creationId xmlns:p14="http://schemas.microsoft.com/office/powerpoint/2010/main" val="163163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DCF72F-522A-DB68-6FD8-D9E1F0103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1" y="0"/>
            <a:ext cx="5882641" cy="6858000"/>
          </a:xfrm>
          <a:prstGeom prst="rect">
            <a:avLst/>
          </a:prstGeom>
          <a:ln>
            <a:noFill/>
          </a:ln>
          <a:effectLst>
            <a:softEdge rad="112500"/>
          </a:effectLst>
        </p:spPr>
      </p:pic>
      <p:sp>
        <p:nvSpPr>
          <p:cNvPr id="6" name="Rectangle 5">
            <a:extLst>
              <a:ext uri="{FF2B5EF4-FFF2-40B4-BE49-F238E27FC236}">
                <a16:creationId xmlns:a16="http://schemas.microsoft.com/office/drawing/2014/main" id="{C61D8FF3-DE25-ABE3-CC0D-857BB83FE895}"/>
              </a:ext>
            </a:extLst>
          </p:cNvPr>
          <p:cNvSpPr/>
          <p:nvPr/>
        </p:nvSpPr>
        <p:spPr>
          <a:xfrm>
            <a:off x="5775960" y="0"/>
            <a:ext cx="6416040" cy="7305654"/>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lIns="91440" tIns="45720" rIns="91440" bIns="45720">
            <a:spAutoFit/>
          </a:bodyPr>
          <a:lstStyle/>
          <a:p>
            <a:pPr marL="228600">
              <a:lnSpc>
                <a:spcPct val="107000"/>
              </a:lnSpc>
              <a:spcAft>
                <a:spcPts val="800"/>
              </a:spcAft>
            </a:pPr>
            <a:endParaRPr lang="en-IN" sz="4000" u="sng"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endParaRPr>
          </a:p>
          <a:p>
            <a:pPr marL="228600">
              <a:lnSpc>
                <a:spcPct val="107000"/>
              </a:lnSpc>
              <a:spcAft>
                <a:spcPts val="800"/>
              </a:spcAft>
            </a:pPr>
            <a:r>
              <a:rPr lang="en-IN" sz="4000" u="sng"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Dataset  Overview</a:t>
            </a:r>
          </a:p>
          <a:p>
            <a:pPr marL="228600">
              <a:lnSpc>
                <a:spcPct val="107000"/>
              </a:lnSpc>
              <a:spcAft>
                <a:spcPts val="800"/>
              </a:spcAft>
            </a:pPr>
            <a:r>
              <a:rPr lang="en-IN" sz="24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Provide a brief description of your tables:</a:t>
            </a:r>
          </a:p>
          <a:p>
            <a:pPr marL="342900" indent="-342900">
              <a:lnSpc>
                <a:spcPct val="107000"/>
              </a:lnSpc>
              <a:spcAft>
                <a:spcPts val="800"/>
              </a:spcAft>
              <a:buSzPts val="1000"/>
              <a:buFont typeface="Symbol" panose="05050102010706020507" pitchFamily="18" charset="2"/>
              <a:buChar char=""/>
              <a:tabLst>
                <a:tab pos="457200" algn="l"/>
              </a:tabLst>
            </a:pPr>
            <a:r>
              <a:rPr lang="en-IN" sz="24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City: Contains information about cities (</a:t>
            </a:r>
            <a:r>
              <a:rPr lang="en-IN" sz="2400" kern="100" dirty="0">
                <a:ln w="0"/>
                <a:solidFill>
                  <a:schemeClr val="accent2">
                    <a:lumMod val="50000"/>
                  </a:schemeClr>
                </a:solidFill>
                <a:ea typeface="Segoe UI Black" panose="020B0A02040204020203" pitchFamily="34" charset="0"/>
                <a:cs typeface="Times New Roman" panose="02020603050405020304" pitchFamily="18" charset="0"/>
              </a:rPr>
              <a:t>C</a:t>
            </a:r>
            <a:r>
              <a:rPr lang="en-IN" sz="2400" dirty="0">
                <a:solidFill>
                  <a:schemeClr val="accent2">
                    <a:lumMod val="50000"/>
                  </a:schemeClr>
                </a:solidFill>
                <a:effectLst/>
              </a:rPr>
              <a:t>ity</a:t>
            </a:r>
            <a:r>
              <a:rPr lang="en-IN" sz="2400" dirty="0">
                <a:solidFill>
                  <a:schemeClr val="accent2">
                    <a:lumMod val="50000"/>
                  </a:schemeClr>
                </a:solidFill>
              </a:rPr>
              <a:t> ID, Names, Population , Estimated rent , City Rank</a:t>
            </a:r>
            <a:r>
              <a:rPr lang="en-IN" sz="24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24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Customers: Stores customer details (</a:t>
            </a:r>
            <a:r>
              <a:rPr lang="en-IN" sz="2400" kern="100" dirty="0">
                <a:ln w="0"/>
                <a:solidFill>
                  <a:schemeClr val="accent2">
                    <a:lumMod val="50000"/>
                  </a:schemeClr>
                </a:solidFill>
                <a:effectLst>
                  <a:outerShdw blurRad="38100" dist="19050" dir="2700000" algn="tl" rotWithShape="0">
                    <a:schemeClr val="dk1">
                      <a:alpha val="40000"/>
                    </a:schemeClr>
                  </a:outerShdw>
                </a:effectLst>
                <a:ea typeface="Segoe UI Black" panose="020B0A02040204020203" pitchFamily="34" charset="0"/>
                <a:cs typeface="Times New Roman" panose="02020603050405020304" pitchFamily="18" charset="0"/>
              </a:rPr>
              <a:t>Customer ID , Customer Name, City ID</a:t>
            </a:r>
            <a:r>
              <a:rPr lang="en-IN" sz="24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24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Product: Details of coffee products (</a:t>
            </a:r>
            <a:r>
              <a:rPr lang="en-IN" sz="2400" kern="100" dirty="0">
                <a:ln w="0"/>
                <a:solidFill>
                  <a:schemeClr val="accent2">
                    <a:lumMod val="50000"/>
                  </a:schemeClr>
                </a:solidFill>
                <a:effectLst>
                  <a:outerShdw blurRad="38100" dist="19050" dir="2700000" algn="tl" rotWithShape="0">
                    <a:schemeClr val="dk1">
                      <a:alpha val="40000"/>
                    </a:schemeClr>
                  </a:outerShdw>
                </a:effectLst>
                <a:ea typeface="Segoe UI Black" panose="020B0A02040204020203" pitchFamily="34" charset="0"/>
                <a:cs typeface="Times New Roman" panose="02020603050405020304" pitchFamily="18" charset="0"/>
              </a:rPr>
              <a:t>Product ID , Product Name, Price</a:t>
            </a:r>
            <a:r>
              <a:rPr lang="en-IN" sz="24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24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Sales: Transaction details (</a:t>
            </a:r>
            <a:r>
              <a:rPr lang="en-IN" sz="2400" kern="100" dirty="0">
                <a:ln w="0"/>
                <a:solidFill>
                  <a:schemeClr val="accent2">
                    <a:lumMod val="50000"/>
                  </a:schemeClr>
                </a:solidFill>
                <a:effectLst>
                  <a:outerShdw blurRad="38100" dist="19050" dir="2700000" algn="tl" rotWithShape="0">
                    <a:schemeClr val="dk1">
                      <a:alpha val="40000"/>
                    </a:schemeClr>
                  </a:outerShdw>
                </a:effectLst>
                <a:ea typeface="Segoe UI Black" panose="020B0A02040204020203" pitchFamily="34" charset="0"/>
                <a:cs typeface="Times New Roman" panose="02020603050405020304" pitchFamily="18" charset="0"/>
              </a:rPr>
              <a:t>Sales ID , Sales Date, Product ID , Customer ID, Total , Ratings</a:t>
            </a:r>
            <a:r>
              <a:rPr lang="en-IN" sz="2400" kern="100" dirty="0">
                <a:ln w="0"/>
                <a:solidFill>
                  <a:schemeClr val="accent2">
                    <a:lumMod val="50000"/>
                  </a:schemeClr>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Times New Roman" panose="02020603050405020304" pitchFamily="18" charset="0"/>
              </a:rPr>
              <a:t>)</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88971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AE76E2-12F9-36C6-F8B6-9036B3E68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11"/>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3989EA80-D061-036B-C528-DC62D1451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954" y="997799"/>
            <a:ext cx="6145379" cy="5703711"/>
          </a:xfrm>
          <a:prstGeom prst="rect">
            <a:avLst/>
          </a:prstGeom>
          <a:ln>
            <a:noFill/>
          </a:ln>
          <a:effectLst>
            <a:glow rad="139700">
              <a:schemeClr val="accent2">
                <a:satMod val="175000"/>
                <a:alpha val="40000"/>
              </a:schemeClr>
            </a:glow>
            <a:softEdge rad="112500"/>
          </a:effectLst>
          <a:scene3d>
            <a:camera prst="orthographicFront"/>
            <a:lightRig rig="threePt" dir="t"/>
          </a:scene3d>
          <a:sp3d>
            <a:bevelT/>
          </a:sp3d>
        </p:spPr>
      </p:pic>
      <p:sp>
        <p:nvSpPr>
          <p:cNvPr id="18" name="TextBox 17">
            <a:extLst>
              <a:ext uri="{FF2B5EF4-FFF2-40B4-BE49-F238E27FC236}">
                <a16:creationId xmlns:a16="http://schemas.microsoft.com/office/drawing/2014/main" id="{98948AE3-05B2-D54F-DA2C-A8E6300A1D3A}"/>
              </a:ext>
            </a:extLst>
          </p:cNvPr>
          <p:cNvSpPr txBox="1"/>
          <p:nvPr/>
        </p:nvSpPr>
        <p:spPr>
          <a:xfrm>
            <a:off x="5548487" y="270646"/>
            <a:ext cx="5825068" cy="584775"/>
          </a:xfrm>
          <a:prstGeom prst="rect">
            <a:avLst/>
          </a:prstGeom>
          <a:noFill/>
        </p:spPr>
        <p:txBody>
          <a:bodyPr wrap="square" rtlCol="0">
            <a:spAutoFit/>
          </a:bodyPr>
          <a:lstStyle/>
          <a:p>
            <a:r>
              <a:rPr lang="en-IN" sz="3200" b="1" dirty="0">
                <a:solidFill>
                  <a:schemeClr val="accent2">
                    <a:lumMod val="50000"/>
                  </a:schemeClr>
                </a:solidFill>
              </a:rPr>
              <a:t>ER (Entity-Relationship) Diagram</a:t>
            </a:r>
            <a:endParaRPr lang="en-IN" sz="3200" b="1" dirty="0">
              <a:solidFill>
                <a:schemeClr val="accent2">
                  <a:lumMod val="50000"/>
                </a:schemeClr>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970924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6653C2-ED4E-7CDD-B26A-EFC00327B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3E9381A7-4B23-59CF-3A0F-475A6A7BC146}"/>
              </a:ext>
            </a:extLst>
          </p:cNvPr>
          <p:cNvSpPr txBox="1"/>
          <p:nvPr/>
        </p:nvSpPr>
        <p:spPr>
          <a:xfrm>
            <a:off x="169490" y="1722120"/>
            <a:ext cx="7755310" cy="443198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Black" panose="020B0A04020102020204" pitchFamily="34" charset="0"/>
              </a:rPr>
              <a:t>Skills Demonstrated: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Black" panose="020B0A04020102020204" pitchFamily="34" charset="0"/>
              </a:rPr>
              <a:t>SQL Proficiency</a:t>
            </a:r>
            <a:r>
              <a:rPr kumimoji="0" lang="en-US" altLang="en-US" sz="1600" b="0" i="0" u="none" strike="noStrike" cap="none" normalizeH="0" baseline="0" dirty="0">
                <a:ln>
                  <a:noFill/>
                </a:ln>
                <a:solidFill>
                  <a:schemeClr val="tx1"/>
                </a:solidFill>
                <a:effectLst/>
                <a:latin typeface="Arial Black" panose="020B0A040201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In writing complex queries, including JOIN, GROUP BY, ORDER BY, aggregate functions (SUM, AVG), and conditional logic (WHERE and HAVING).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Data Cleaning &amp; Preparation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Analyzed and organized raw coffee sales data for meaningful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Business Insights Generation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Translated raw data into actionable insights that could guide business decisions.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Analytical Thinking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Identified patterns, trends, and correlations to understand customer behavior and product performance.</a:t>
            </a:r>
          </a:p>
          <a:p>
            <a:endParaRPr lang="en-IN" dirty="0"/>
          </a:p>
        </p:txBody>
      </p:sp>
    </p:spTree>
    <p:extLst>
      <p:ext uri="{BB962C8B-B14F-4D97-AF65-F5344CB8AC3E}">
        <p14:creationId xmlns:p14="http://schemas.microsoft.com/office/powerpoint/2010/main" val="3321612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0E34B61-B32B-49E5-E548-1C79A99FB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30462" cy="6858000"/>
          </a:xfrm>
          <a:prstGeom prst="rect">
            <a:avLst/>
          </a:prstGeom>
          <a:scene3d>
            <a:camera prst="orthographicFront"/>
            <a:lightRig rig="threePt" dir="t"/>
          </a:scene3d>
          <a:sp3d>
            <a:bevelT/>
          </a:sp3d>
        </p:spPr>
      </p:pic>
      <p:sp>
        <p:nvSpPr>
          <p:cNvPr id="17" name="TextBox 16">
            <a:extLst>
              <a:ext uri="{FF2B5EF4-FFF2-40B4-BE49-F238E27FC236}">
                <a16:creationId xmlns:a16="http://schemas.microsoft.com/office/drawing/2014/main" id="{540D0AA7-B8BC-D8B4-6958-368A44EFC9E1}"/>
              </a:ext>
            </a:extLst>
          </p:cNvPr>
          <p:cNvSpPr txBox="1"/>
          <p:nvPr/>
        </p:nvSpPr>
        <p:spPr>
          <a:xfrm>
            <a:off x="-23009" y="257909"/>
            <a:ext cx="6353471" cy="2031325"/>
          </a:xfrm>
          <a:prstGeom prst="rect">
            <a:avLst/>
          </a:prstGeom>
          <a:noFill/>
        </p:spPr>
        <p:txBody>
          <a:bodyPr wrap="none" rtlCol="0">
            <a:spAutoFit/>
          </a:bodyPr>
          <a:lstStyle/>
          <a:p>
            <a:pPr marL="457200" indent="-457200">
              <a:buAutoNum type="arabicPeriod"/>
            </a:pPr>
            <a:r>
              <a:rPr lang="en-IN" sz="3600" kern="100" dirty="0">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How many units of </a:t>
            </a:r>
          </a:p>
          <a:p>
            <a:r>
              <a:rPr lang="en-IN" sz="3600" kern="100" dirty="0">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each coffee </a:t>
            </a:r>
          </a:p>
          <a:p>
            <a:r>
              <a:rPr lang="en-IN" sz="3600" kern="100" dirty="0">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product have been sold?</a:t>
            </a:r>
          </a:p>
          <a:p>
            <a:endParaRPr lang="en-IN" dirty="0">
              <a:solidFill>
                <a:schemeClr val="bg1"/>
              </a:solidFill>
            </a:endParaRPr>
          </a:p>
        </p:txBody>
      </p:sp>
      <p:sp>
        <p:nvSpPr>
          <p:cNvPr id="18" name="TextBox 17">
            <a:extLst>
              <a:ext uri="{FF2B5EF4-FFF2-40B4-BE49-F238E27FC236}">
                <a16:creationId xmlns:a16="http://schemas.microsoft.com/office/drawing/2014/main" id="{B0837252-C799-71AA-44F9-AE5BC1472FAF}"/>
              </a:ext>
            </a:extLst>
          </p:cNvPr>
          <p:cNvSpPr txBox="1"/>
          <p:nvPr/>
        </p:nvSpPr>
        <p:spPr>
          <a:xfrm>
            <a:off x="6353471" y="-8489"/>
            <a:ext cx="5838529" cy="7285969"/>
          </a:xfrm>
          <a:prstGeom prst="rect">
            <a:avLst/>
          </a:prstGeom>
          <a:noFill/>
        </p:spPr>
        <p:txBody>
          <a:bodyPr wrap="square" rtlCol="0">
            <a:spAutoFit/>
            <a:scene3d>
              <a:camera prst="orthographicFront"/>
              <a:lightRig rig="threePt" dir="t"/>
            </a:scene3d>
            <a:sp3d extrusionH="57150">
              <a:bevelT w="38100" h="38100"/>
            </a:sp3d>
          </a:bodyPr>
          <a:lstStyle/>
          <a:p>
            <a:pPr marL="457200">
              <a:lnSpc>
                <a:spcPct val="107000"/>
              </a:lnSpc>
              <a:spcAft>
                <a:spcPts val="800"/>
              </a:spcAft>
            </a:pPr>
            <a:r>
              <a:rPr lang="en-IN" sz="2800" kern="100" dirty="0">
                <a:ln w="0"/>
                <a:effectLst>
                  <a:outerShdw blurRad="38100" dist="19050" dir="2700000" algn="tl" rotWithShape="0">
                    <a:schemeClr val="dk1">
                      <a:alpha val="40000"/>
                    </a:schemeClr>
                  </a:outerShdw>
                </a:effectLst>
                <a:latin typeface="Segoe UI" panose="020B0502040204020203" pitchFamily="34" charset="0"/>
                <a:ea typeface="Calibri" panose="020F0502020204030204" pitchFamily="34" charset="0"/>
                <a:cs typeface="Segoe UI" panose="020B0502040204020203" pitchFamily="34" charset="0"/>
              </a:rPr>
              <a:t>QUERY:</a:t>
            </a:r>
          </a:p>
          <a:p>
            <a:pPr marL="457200">
              <a:lnSpc>
                <a:spcPct val="107000"/>
              </a:lnSpc>
              <a:spcAft>
                <a:spcPts val="800"/>
              </a:spcAft>
            </a:pPr>
            <a:r>
              <a:rPr lang="en-IN" sz="2800" kern="100" dirty="0">
                <a:ln w="0"/>
                <a:effectLst>
                  <a:outerShdw blurRad="38100" dist="19050" dir="2700000" algn="tl" rotWithShape="0">
                    <a:schemeClr val="dk1">
                      <a:alpha val="40000"/>
                    </a:schemeClr>
                  </a:outerShdw>
                </a:effectLst>
                <a:latin typeface="Segoe UI" panose="020B0502040204020203" pitchFamily="34" charset="0"/>
                <a:ea typeface="Calibri" panose="020F0502020204030204" pitchFamily="34" charset="0"/>
                <a:cs typeface="Segoe UI" panose="020B0502040204020203" pitchFamily="34" charset="0"/>
              </a:rPr>
              <a:t>SELECT </a:t>
            </a:r>
          </a:p>
          <a:p>
            <a:pPr marL="457200">
              <a:lnSpc>
                <a:spcPct val="107000"/>
              </a:lnSpc>
              <a:spcAft>
                <a:spcPts val="800"/>
              </a:spcAft>
            </a:pPr>
            <a:r>
              <a:rPr lang="en-IN" sz="2800" kern="100" noProof="1">
                <a:ln w="0"/>
                <a:effectLst>
                  <a:outerShdw blurRad="38100" dist="19050" dir="2700000" algn="tl" rotWithShape="0">
                    <a:schemeClr val="dk1">
                      <a:alpha val="40000"/>
                    </a:schemeClr>
                  </a:outerShdw>
                </a:effectLst>
                <a:latin typeface="Segoe UI" panose="020B0502040204020203" pitchFamily="34" charset="0"/>
                <a:ea typeface="Calibri" panose="020F0502020204030204" pitchFamily="34" charset="0"/>
                <a:cs typeface="Segoe UI" panose="020B0502040204020203" pitchFamily="34" charset="0"/>
              </a:rPr>
              <a:t>    products.product_name, SUM(sales.total / products.price) AS total_units_sold</a:t>
            </a:r>
          </a:p>
          <a:p>
            <a:pPr marL="457200">
              <a:lnSpc>
                <a:spcPct val="107000"/>
              </a:lnSpc>
              <a:spcAft>
                <a:spcPts val="800"/>
              </a:spcAft>
            </a:pPr>
            <a:r>
              <a:rPr lang="en-IN" sz="2800" kern="100" noProof="1">
                <a:ln w="0"/>
                <a:effectLst>
                  <a:outerShdw blurRad="38100" dist="19050" dir="2700000" algn="tl" rotWithShape="0">
                    <a:schemeClr val="dk1">
                      <a:alpha val="40000"/>
                    </a:schemeClr>
                  </a:outerShdw>
                </a:effectLst>
                <a:latin typeface="Segoe UI" panose="020B0502040204020203" pitchFamily="34" charset="0"/>
                <a:ea typeface="Calibri" panose="020F0502020204030204" pitchFamily="34" charset="0"/>
                <a:cs typeface="Segoe UI" panose="020B0502040204020203" pitchFamily="34" charset="0"/>
              </a:rPr>
              <a:t>FROM</a:t>
            </a:r>
          </a:p>
          <a:p>
            <a:pPr marL="457200">
              <a:lnSpc>
                <a:spcPct val="107000"/>
              </a:lnSpc>
              <a:spcAft>
                <a:spcPts val="800"/>
              </a:spcAft>
            </a:pPr>
            <a:r>
              <a:rPr lang="en-IN" sz="2800" kern="100" noProof="1">
                <a:ln w="0"/>
                <a:effectLst>
                  <a:outerShdw blurRad="38100" dist="19050" dir="2700000" algn="tl" rotWithShape="0">
                    <a:schemeClr val="dk1">
                      <a:alpha val="40000"/>
                    </a:schemeClr>
                  </a:outerShdw>
                </a:effectLst>
                <a:latin typeface="Segoe UI" panose="020B0502040204020203" pitchFamily="34" charset="0"/>
                <a:ea typeface="Calibri" panose="020F0502020204030204" pitchFamily="34" charset="0"/>
                <a:cs typeface="Segoe UI" panose="020B0502040204020203" pitchFamily="34" charset="0"/>
              </a:rPr>
              <a:t>    coffe_sale.sales </a:t>
            </a:r>
          </a:p>
          <a:p>
            <a:pPr marL="457200">
              <a:lnSpc>
                <a:spcPct val="107000"/>
              </a:lnSpc>
              <a:spcAft>
                <a:spcPts val="800"/>
              </a:spcAft>
            </a:pPr>
            <a:r>
              <a:rPr lang="en-IN" sz="2800" kern="100" noProof="1">
                <a:ln w="0"/>
                <a:effectLst>
                  <a:outerShdw blurRad="38100" dist="19050" dir="2700000" algn="tl" rotWithShape="0">
                    <a:schemeClr val="dk1">
                      <a:alpha val="40000"/>
                    </a:schemeClr>
                  </a:outerShdw>
                </a:effectLst>
                <a:latin typeface="Segoe UI" panose="020B0502040204020203" pitchFamily="34" charset="0"/>
                <a:ea typeface="Calibri" panose="020F0502020204030204" pitchFamily="34" charset="0"/>
                <a:cs typeface="Segoe UI" panose="020B0502040204020203" pitchFamily="34" charset="0"/>
              </a:rPr>
              <a:t>        JOIN</a:t>
            </a:r>
          </a:p>
          <a:p>
            <a:pPr marL="457200">
              <a:lnSpc>
                <a:spcPct val="107000"/>
              </a:lnSpc>
              <a:spcAft>
                <a:spcPts val="800"/>
              </a:spcAft>
            </a:pPr>
            <a:r>
              <a:rPr lang="en-IN" sz="2800" kern="100" noProof="1">
                <a:ln w="0"/>
                <a:effectLst>
                  <a:outerShdw blurRad="38100" dist="19050" dir="2700000" algn="tl" rotWithShape="0">
                    <a:schemeClr val="dk1">
                      <a:alpha val="40000"/>
                    </a:schemeClr>
                  </a:outerShdw>
                </a:effectLst>
                <a:latin typeface="Segoe UI" panose="020B0502040204020203" pitchFamily="34" charset="0"/>
                <a:ea typeface="Calibri" panose="020F0502020204030204" pitchFamily="34" charset="0"/>
                <a:cs typeface="Segoe UI" panose="020B0502040204020203" pitchFamily="34" charset="0"/>
              </a:rPr>
              <a:t>    products ON sales.product_id = products.product_id</a:t>
            </a:r>
          </a:p>
          <a:p>
            <a:pPr marL="457200">
              <a:lnSpc>
                <a:spcPct val="107000"/>
              </a:lnSpc>
              <a:spcAft>
                <a:spcPts val="800"/>
              </a:spcAft>
            </a:pPr>
            <a:r>
              <a:rPr lang="en-IN" sz="2800" kern="100" noProof="1">
                <a:ln w="0"/>
                <a:effectLst>
                  <a:outerShdw blurRad="38100" dist="19050" dir="2700000" algn="tl" rotWithShape="0">
                    <a:schemeClr val="dk1">
                      <a:alpha val="40000"/>
                    </a:schemeClr>
                  </a:outerShdw>
                </a:effectLst>
                <a:latin typeface="Segoe UI" panose="020B0502040204020203" pitchFamily="34" charset="0"/>
                <a:ea typeface="Calibri" panose="020F0502020204030204" pitchFamily="34" charset="0"/>
                <a:cs typeface="Segoe UI" panose="020B0502040204020203" pitchFamily="34" charset="0"/>
              </a:rPr>
              <a:t>GROUP BY products.product_name</a:t>
            </a:r>
          </a:p>
          <a:p>
            <a:pPr marL="457200">
              <a:lnSpc>
                <a:spcPct val="107000"/>
              </a:lnSpc>
              <a:spcAft>
                <a:spcPts val="800"/>
              </a:spcAft>
            </a:pPr>
            <a:r>
              <a:rPr lang="en-IN" sz="2800" kern="100" noProof="1">
                <a:ln w="0"/>
                <a:effectLst>
                  <a:outerShdw blurRad="38100" dist="19050" dir="2700000" algn="tl" rotWithShape="0">
                    <a:schemeClr val="dk1">
                      <a:alpha val="40000"/>
                    </a:schemeClr>
                  </a:outerShdw>
                </a:effectLst>
                <a:latin typeface="Segoe UI" panose="020B0502040204020203" pitchFamily="34" charset="0"/>
                <a:ea typeface="Calibri" panose="020F0502020204030204" pitchFamily="34" charset="0"/>
                <a:cs typeface="Segoe UI" panose="020B0502040204020203" pitchFamily="34" charset="0"/>
              </a:rPr>
              <a:t>ORDER BY total_units_sold DESC;</a:t>
            </a:r>
          </a:p>
          <a:p>
            <a:endParaRPr lang="en-IN" dirty="0">
              <a:ln w="76200">
                <a:solidFill>
                  <a:schemeClr val="accent2">
                    <a:lumMod val="50000"/>
                  </a:schemeClr>
                </a:solidFill>
              </a:ln>
            </a:endParaRPr>
          </a:p>
        </p:txBody>
      </p:sp>
    </p:spTree>
    <p:extLst>
      <p:ext uri="{BB962C8B-B14F-4D97-AF65-F5344CB8AC3E}">
        <p14:creationId xmlns:p14="http://schemas.microsoft.com/office/powerpoint/2010/main" val="2251867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5E7ADE-11B4-1C31-94F5-4CCB2ECFF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1"/>
            <a:ext cx="12192000" cy="6934201"/>
          </a:xfrm>
          <a:prstGeom prst="rect">
            <a:avLst/>
          </a:prstGeom>
        </p:spPr>
      </p:pic>
      <p:graphicFrame>
        <p:nvGraphicFramePr>
          <p:cNvPr id="2" name="Table 1">
            <a:extLst>
              <a:ext uri="{FF2B5EF4-FFF2-40B4-BE49-F238E27FC236}">
                <a16:creationId xmlns:a16="http://schemas.microsoft.com/office/drawing/2014/main" id="{B80E19CD-98D4-13C8-34DD-0BE7EB36E0B8}"/>
              </a:ext>
            </a:extLst>
          </p:cNvPr>
          <p:cNvGraphicFramePr>
            <a:graphicFrameLocks noGrp="1"/>
          </p:cNvGraphicFramePr>
          <p:nvPr>
            <p:extLst>
              <p:ext uri="{D42A27DB-BD31-4B8C-83A1-F6EECF244321}">
                <p14:modId xmlns:p14="http://schemas.microsoft.com/office/powerpoint/2010/main" val="2613276330"/>
              </p:ext>
            </p:extLst>
          </p:nvPr>
        </p:nvGraphicFramePr>
        <p:xfrm>
          <a:off x="0" y="508178"/>
          <a:ext cx="4456111" cy="6149416"/>
        </p:xfrm>
        <a:graphic>
          <a:graphicData uri="http://schemas.openxmlformats.org/drawingml/2006/table">
            <a:tbl>
              <a:tblPr/>
              <a:tblGrid>
                <a:gridCol w="2881259">
                  <a:extLst>
                    <a:ext uri="{9D8B030D-6E8A-4147-A177-3AD203B41FA5}">
                      <a16:colId xmlns:a16="http://schemas.microsoft.com/office/drawing/2014/main" val="3780208255"/>
                    </a:ext>
                  </a:extLst>
                </a:gridCol>
                <a:gridCol w="1574852">
                  <a:extLst>
                    <a:ext uri="{9D8B030D-6E8A-4147-A177-3AD203B41FA5}">
                      <a16:colId xmlns:a16="http://schemas.microsoft.com/office/drawing/2014/main" val="1175055512"/>
                    </a:ext>
                  </a:extLst>
                </a:gridCol>
              </a:tblGrid>
              <a:tr h="221258">
                <a:tc>
                  <a:txBody>
                    <a:bodyPr/>
                    <a:lstStyle/>
                    <a:p>
                      <a:pPr algn="ctr" fontAlgn="b"/>
                      <a:r>
                        <a:rPr lang="en-US" sz="1000" b="0" i="0" u="none" strike="noStrike" dirty="0">
                          <a:solidFill>
                            <a:srgbClr val="000000"/>
                          </a:solidFill>
                          <a:effectLst/>
                          <a:latin typeface="Arial Black" panose="020B0A04020102020204" pitchFamily="34" charset="0"/>
                        </a:rPr>
                        <a:t>Cold Brew Coffee Pack (6 Bottles)</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Arial Black" panose="020B0A04020102020204" pitchFamily="34" charset="0"/>
                        </a:rPr>
                        <a:t>115</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994089712"/>
                  </a:ext>
                </a:extLst>
              </a:tr>
              <a:tr h="221258">
                <a:tc>
                  <a:txBody>
                    <a:bodyPr/>
                    <a:lstStyle/>
                    <a:p>
                      <a:pPr algn="ctr" fontAlgn="b"/>
                      <a:r>
                        <a:rPr lang="en-IN" sz="1000" b="0" i="0" u="none" strike="noStrike">
                          <a:solidFill>
                            <a:srgbClr val="000000"/>
                          </a:solidFill>
                          <a:effectLst/>
                          <a:latin typeface="Arial Black" panose="020B0A04020102020204" pitchFamily="34" charset="0"/>
                        </a:rPr>
                        <a:t>Instant Coffee Powder (100g)</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89</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517720714"/>
                  </a:ext>
                </a:extLst>
              </a:tr>
              <a:tr h="221258">
                <a:tc>
                  <a:txBody>
                    <a:bodyPr/>
                    <a:lstStyle/>
                    <a:p>
                      <a:pPr algn="ctr" fontAlgn="b"/>
                      <a:r>
                        <a:rPr lang="en-IN" sz="1000" b="0" i="0" u="none" strike="noStrike">
                          <a:solidFill>
                            <a:srgbClr val="000000"/>
                          </a:solidFill>
                          <a:effectLst/>
                          <a:latin typeface="Arial Black" panose="020B0A04020102020204" pitchFamily="34" charset="0"/>
                        </a:rPr>
                        <a:t>Coffee Beans (500g)</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Arial Black" panose="020B0A04020102020204" pitchFamily="34" charset="0"/>
                        </a:rPr>
                        <a:t>89</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88977689"/>
                  </a:ext>
                </a:extLst>
              </a:tr>
              <a:tr h="221258">
                <a:tc>
                  <a:txBody>
                    <a:bodyPr/>
                    <a:lstStyle/>
                    <a:p>
                      <a:pPr algn="ctr" fontAlgn="b"/>
                      <a:r>
                        <a:rPr lang="en-IN" sz="1000" b="0" i="0" u="none" strike="noStrike">
                          <a:solidFill>
                            <a:srgbClr val="000000"/>
                          </a:solidFill>
                          <a:effectLst/>
                          <a:latin typeface="Arial Black" panose="020B0A04020102020204" pitchFamily="34" charset="0"/>
                        </a:rPr>
                        <a:t>Ground Espresso Coffee (250g)</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87</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182585804"/>
                  </a:ext>
                </a:extLst>
              </a:tr>
              <a:tr h="221258">
                <a:tc>
                  <a:txBody>
                    <a:bodyPr/>
                    <a:lstStyle/>
                    <a:p>
                      <a:pPr algn="ctr" fontAlgn="b"/>
                      <a:r>
                        <a:rPr lang="en-US" sz="1000" b="0" i="0" u="none" strike="noStrike">
                          <a:solidFill>
                            <a:srgbClr val="000000"/>
                          </a:solidFill>
                          <a:effectLst/>
                          <a:latin typeface="Arial Black" panose="020B0A04020102020204" pitchFamily="34" charset="0"/>
                        </a:rPr>
                        <a:t>Tote Bag with Coffee Design</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Arial Black" panose="020B0A04020102020204" pitchFamily="34" charset="0"/>
                        </a:rPr>
                        <a:t>80</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21824232"/>
                  </a:ext>
                </a:extLst>
              </a:tr>
              <a:tr h="221258">
                <a:tc>
                  <a:txBody>
                    <a:bodyPr/>
                    <a:lstStyle/>
                    <a:p>
                      <a:pPr algn="ctr" fontAlgn="b"/>
                      <a:r>
                        <a:rPr lang="en-IN" sz="1000" b="0" i="0" u="none" strike="noStrike">
                          <a:solidFill>
                            <a:srgbClr val="000000"/>
                          </a:solidFill>
                          <a:effectLst/>
                          <a:latin typeface="Arial Black" panose="020B0A04020102020204" pitchFamily="34" charset="0"/>
                        </a:rPr>
                        <a:t>Vanilla Coffee Syrup (250ml)</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58</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377427388"/>
                  </a:ext>
                </a:extLst>
              </a:tr>
              <a:tr h="221258">
                <a:tc>
                  <a:txBody>
                    <a:bodyPr/>
                    <a:lstStyle/>
                    <a:p>
                      <a:pPr algn="ctr" fontAlgn="b"/>
                      <a:r>
                        <a:rPr lang="en-IN" sz="1000" b="0" i="0" u="none" strike="noStrike">
                          <a:solidFill>
                            <a:srgbClr val="000000"/>
                          </a:solidFill>
                          <a:effectLst/>
                          <a:latin typeface="Arial Black" panose="020B0A04020102020204" pitchFamily="34" charset="0"/>
                        </a:rPr>
                        <a:t>Coffee Art Print</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Arial Black" panose="020B0A04020102020204" pitchFamily="34" charset="0"/>
                        </a:rPr>
                        <a:t>37</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60565518"/>
                  </a:ext>
                </a:extLst>
              </a:tr>
              <a:tr h="221258">
                <a:tc>
                  <a:txBody>
                    <a:bodyPr/>
                    <a:lstStyle/>
                    <a:p>
                      <a:pPr algn="ctr" fontAlgn="b"/>
                      <a:r>
                        <a:rPr lang="en-IN" sz="1000" b="0" i="0" u="none" strike="noStrike">
                          <a:solidFill>
                            <a:srgbClr val="000000"/>
                          </a:solidFill>
                          <a:effectLst/>
                          <a:latin typeface="Arial Black" panose="020B0A04020102020204" pitchFamily="34" charset="0"/>
                        </a:rPr>
                        <a:t>Insulated Travel Mug</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32</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735620853"/>
                  </a:ext>
                </a:extLst>
              </a:tr>
              <a:tr h="396708">
                <a:tc>
                  <a:txBody>
                    <a:bodyPr/>
                    <a:lstStyle/>
                    <a:p>
                      <a:pPr algn="ctr" fontAlgn="b"/>
                      <a:r>
                        <a:rPr lang="en-US" sz="1000" b="0" i="0" u="none" strike="noStrike">
                          <a:solidFill>
                            <a:srgbClr val="000000"/>
                          </a:solidFill>
                          <a:effectLst/>
                          <a:latin typeface="Arial Black" panose="020B0A04020102020204" pitchFamily="34" charset="0"/>
                        </a:rPr>
                        <a:t>Organic Green Coffee Beans (500g)</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dirty="0">
                          <a:solidFill>
                            <a:srgbClr val="000000"/>
                          </a:solidFill>
                          <a:effectLst/>
                          <a:latin typeface="Arial Black" panose="020B0A04020102020204" pitchFamily="34" charset="0"/>
                        </a:rPr>
                        <a:t>31</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684817118"/>
                  </a:ext>
                </a:extLst>
              </a:tr>
              <a:tr h="221258">
                <a:tc>
                  <a:txBody>
                    <a:bodyPr/>
                    <a:lstStyle/>
                    <a:p>
                      <a:pPr algn="ctr" fontAlgn="b"/>
                      <a:r>
                        <a:rPr lang="en-IN" sz="1000" b="0" i="0" u="none" strike="noStrike">
                          <a:solidFill>
                            <a:srgbClr val="000000"/>
                          </a:solidFill>
                          <a:effectLst/>
                          <a:latin typeface="Arial Black" panose="020B0A04020102020204" pitchFamily="34" charset="0"/>
                        </a:rPr>
                        <a:t>Cold Brew Concentrate (500ml)</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dirty="0">
                          <a:solidFill>
                            <a:srgbClr val="000000"/>
                          </a:solidFill>
                          <a:effectLst/>
                          <a:latin typeface="Arial Black" panose="020B0A04020102020204" pitchFamily="34" charset="0"/>
                        </a:rPr>
                        <a:t>28</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531493691"/>
                  </a:ext>
                </a:extLst>
              </a:tr>
              <a:tr h="221258">
                <a:tc>
                  <a:txBody>
                    <a:bodyPr/>
                    <a:lstStyle/>
                    <a:p>
                      <a:pPr algn="ctr" fontAlgn="b"/>
                      <a:r>
                        <a:rPr lang="en-IN" sz="1000" b="0" i="0" u="none" strike="noStrike">
                          <a:solidFill>
                            <a:srgbClr val="000000"/>
                          </a:solidFill>
                          <a:effectLst/>
                          <a:latin typeface="Arial Black" panose="020B0A04020102020204" pitchFamily="34" charset="0"/>
                        </a:rPr>
                        <a:t>Customizable Coffee Coaster Set</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Arial Black" panose="020B0A04020102020204" pitchFamily="34" charset="0"/>
                        </a:rPr>
                        <a:t>22</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397184509"/>
                  </a:ext>
                </a:extLst>
              </a:tr>
              <a:tr h="221258">
                <a:tc>
                  <a:txBody>
                    <a:bodyPr/>
                    <a:lstStyle/>
                    <a:p>
                      <a:pPr algn="ctr" fontAlgn="b"/>
                      <a:r>
                        <a:rPr lang="en-US" sz="1000" b="0" i="0" u="none" strike="noStrike">
                          <a:solidFill>
                            <a:srgbClr val="000000"/>
                          </a:solidFill>
                          <a:effectLst/>
                          <a:latin typeface="Arial Black" panose="020B0A04020102020204" pitchFamily="34" charset="0"/>
                        </a:rPr>
                        <a:t>Flavored Coffee Pods (Pack of 10)</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21</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217541517"/>
                  </a:ext>
                </a:extLst>
              </a:tr>
              <a:tr h="221258">
                <a:tc>
                  <a:txBody>
                    <a:bodyPr/>
                    <a:lstStyle/>
                    <a:p>
                      <a:pPr algn="ctr" fontAlgn="b"/>
                      <a:r>
                        <a:rPr lang="en-IN" sz="1000" b="0" i="0" u="none" strike="noStrike">
                          <a:solidFill>
                            <a:srgbClr val="000000"/>
                          </a:solidFill>
                          <a:effectLst/>
                          <a:latin typeface="Arial Black" panose="020B0A04020102020204" pitchFamily="34" charset="0"/>
                        </a:rPr>
                        <a:t>Coffee Drip Bags (10 Bags)</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Arial Black" panose="020B0A04020102020204" pitchFamily="34" charset="0"/>
                        </a:rPr>
                        <a:t>20</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70177852"/>
                  </a:ext>
                </a:extLst>
              </a:tr>
              <a:tr h="221258">
                <a:tc>
                  <a:txBody>
                    <a:bodyPr/>
                    <a:lstStyle/>
                    <a:p>
                      <a:pPr algn="ctr" fontAlgn="b"/>
                      <a:r>
                        <a:rPr lang="en-IN" sz="1000" b="0" i="0" u="none" strike="noStrike">
                          <a:solidFill>
                            <a:srgbClr val="000000"/>
                          </a:solidFill>
                          <a:effectLst/>
                          <a:latin typeface="Arial Black" panose="020B0A04020102020204" pitchFamily="34" charset="0"/>
                        </a:rPr>
                        <a:t>Coffee-Themed T-Shirt</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14</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869937512"/>
                  </a:ext>
                </a:extLst>
              </a:tr>
              <a:tr h="221258">
                <a:tc>
                  <a:txBody>
                    <a:bodyPr/>
                    <a:lstStyle/>
                    <a:p>
                      <a:pPr algn="ctr" fontAlgn="b"/>
                      <a:r>
                        <a:rPr lang="en-US" sz="1000" b="0" i="0" u="none" strike="noStrike">
                          <a:solidFill>
                            <a:srgbClr val="000000"/>
                          </a:solidFill>
                          <a:effectLst/>
                          <a:latin typeface="Arial Black" panose="020B0A04020102020204" pitchFamily="34" charset="0"/>
                        </a:rPr>
                        <a:t>Mocha Flavored Coffee Mix (200g)</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Arial Black" panose="020B0A04020102020204" pitchFamily="34" charset="0"/>
                        </a:rPr>
                        <a:t>12</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8046256"/>
                  </a:ext>
                </a:extLst>
              </a:tr>
              <a:tr h="221258">
                <a:tc>
                  <a:txBody>
                    <a:bodyPr/>
                    <a:lstStyle/>
                    <a:p>
                      <a:pPr algn="ctr" fontAlgn="b"/>
                      <a:r>
                        <a:rPr lang="en-IN" sz="1000" b="0" i="0" u="none" strike="noStrike">
                          <a:solidFill>
                            <a:srgbClr val="000000"/>
                          </a:solidFill>
                          <a:effectLst/>
                          <a:latin typeface="Arial Black" panose="020B0A04020102020204" pitchFamily="34" charset="0"/>
                        </a:rPr>
                        <a:t>Glass Coffee Jar (500ml)</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11</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158616636"/>
                  </a:ext>
                </a:extLst>
              </a:tr>
              <a:tr h="221258">
                <a:tc>
                  <a:txBody>
                    <a:bodyPr/>
                    <a:lstStyle/>
                    <a:p>
                      <a:pPr algn="ctr" fontAlgn="b"/>
                      <a:r>
                        <a:rPr lang="en-IN" sz="1000" b="0" i="0" u="none" strike="noStrike">
                          <a:solidFill>
                            <a:srgbClr val="000000"/>
                          </a:solidFill>
                          <a:effectLst/>
                          <a:latin typeface="Arial Black" panose="020B0A04020102020204" pitchFamily="34" charset="0"/>
                        </a:rPr>
                        <a:t>Reusable Coffee Cup (Eco-friendly)</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Arial Black" panose="020B0A04020102020204" pitchFamily="34" charset="0"/>
                        </a:rPr>
                        <a:t>9</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79213517"/>
                  </a:ext>
                </a:extLst>
              </a:tr>
              <a:tr h="221258">
                <a:tc>
                  <a:txBody>
                    <a:bodyPr/>
                    <a:lstStyle/>
                    <a:p>
                      <a:pPr algn="ctr" fontAlgn="b"/>
                      <a:r>
                        <a:rPr lang="en-IN" sz="1000" b="0" i="0" u="none" strike="noStrike">
                          <a:solidFill>
                            <a:srgbClr val="000000"/>
                          </a:solidFill>
                          <a:effectLst/>
                          <a:latin typeface="Arial Black" panose="020B0A04020102020204" pitchFamily="34" charset="0"/>
                        </a:rPr>
                        <a:t>Coffee Mug (Ceramic)</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8</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688946603"/>
                  </a:ext>
                </a:extLst>
              </a:tr>
              <a:tr h="221258">
                <a:tc>
                  <a:txBody>
                    <a:bodyPr/>
                    <a:lstStyle/>
                    <a:p>
                      <a:pPr algn="ctr" fontAlgn="b"/>
                      <a:r>
                        <a:rPr lang="en-IN" sz="1000" b="0" i="0" u="none" strike="noStrike">
                          <a:solidFill>
                            <a:srgbClr val="000000"/>
                          </a:solidFill>
                          <a:effectLst/>
                          <a:latin typeface="Arial Black" panose="020B0A04020102020204" pitchFamily="34" charset="0"/>
                        </a:rPr>
                        <a:t>Coffee Bean Storage Canister</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dirty="0">
                          <a:solidFill>
                            <a:srgbClr val="000000"/>
                          </a:solidFill>
                          <a:effectLst/>
                          <a:latin typeface="Arial Black" panose="020B0A04020102020204" pitchFamily="34" charset="0"/>
                        </a:rPr>
                        <a:t>8</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860812277"/>
                  </a:ext>
                </a:extLst>
              </a:tr>
              <a:tr h="221258">
                <a:tc>
                  <a:txBody>
                    <a:bodyPr/>
                    <a:lstStyle/>
                    <a:p>
                      <a:pPr algn="ctr" fontAlgn="b"/>
                      <a:r>
                        <a:rPr lang="en-IN" sz="1000" b="0" i="0" u="none" strike="noStrike">
                          <a:solidFill>
                            <a:srgbClr val="000000"/>
                          </a:solidFill>
                          <a:effectLst/>
                          <a:latin typeface="Arial Black" panose="020B0A04020102020204" pitchFamily="34" charset="0"/>
                        </a:rPr>
                        <a:t>Coffee Recipe Book</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8</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31472118"/>
                  </a:ext>
                </a:extLst>
              </a:tr>
              <a:tr h="221258">
                <a:tc>
                  <a:txBody>
                    <a:bodyPr/>
                    <a:lstStyle/>
                    <a:p>
                      <a:pPr algn="ctr" fontAlgn="b"/>
                      <a:r>
                        <a:rPr lang="en-IN" sz="1000" b="0" i="0" u="none" strike="noStrike">
                          <a:solidFill>
                            <a:srgbClr val="000000"/>
                          </a:solidFill>
                          <a:effectLst/>
                          <a:latin typeface="Arial Black" panose="020B0A04020102020204" pitchFamily="34" charset="0"/>
                        </a:rPr>
                        <a:t>Coffee Plant Kit (DIY)</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Arial Black" panose="020B0A04020102020204" pitchFamily="34" charset="0"/>
                        </a:rPr>
                        <a:t>7</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598020381"/>
                  </a:ext>
                </a:extLst>
              </a:tr>
              <a:tr h="221258">
                <a:tc>
                  <a:txBody>
                    <a:bodyPr/>
                    <a:lstStyle/>
                    <a:p>
                      <a:pPr algn="ctr" fontAlgn="b"/>
                      <a:r>
                        <a:rPr lang="en-IN" sz="1000" b="0" i="0" u="none" strike="noStrike">
                          <a:solidFill>
                            <a:srgbClr val="000000"/>
                          </a:solidFill>
                          <a:effectLst/>
                          <a:latin typeface="Arial Black" panose="020B0A04020102020204" pitchFamily="34" charset="0"/>
                        </a:rPr>
                        <a:t>Personalized Coffee Spoon</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7</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498971585"/>
                  </a:ext>
                </a:extLst>
              </a:tr>
              <a:tr h="221258">
                <a:tc>
                  <a:txBody>
                    <a:bodyPr/>
                    <a:lstStyle/>
                    <a:p>
                      <a:pPr algn="ctr" fontAlgn="b"/>
                      <a:r>
                        <a:rPr lang="en-IN" sz="1000" b="0" i="0" u="none" strike="noStrike">
                          <a:solidFill>
                            <a:srgbClr val="000000"/>
                          </a:solidFill>
                          <a:effectLst/>
                          <a:latin typeface="Arial Black" panose="020B0A04020102020204" pitchFamily="34" charset="0"/>
                        </a:rPr>
                        <a:t>Stainless Steel Tumbler</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Arial Black" panose="020B0A04020102020204" pitchFamily="34" charset="0"/>
                        </a:rPr>
                        <a:t>6</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05224676"/>
                  </a:ext>
                </a:extLst>
              </a:tr>
              <a:tr h="221258">
                <a:tc>
                  <a:txBody>
                    <a:bodyPr/>
                    <a:lstStyle/>
                    <a:p>
                      <a:pPr algn="ctr" fontAlgn="b"/>
                      <a:r>
                        <a:rPr lang="en-IN" sz="1000" b="0" i="0" u="none" strike="noStrike">
                          <a:solidFill>
                            <a:srgbClr val="000000"/>
                          </a:solidFill>
                          <a:effectLst/>
                          <a:latin typeface="Arial Black" panose="020B0A04020102020204" pitchFamily="34" charset="0"/>
                        </a:rPr>
                        <a:t>Caramel Syrup (250ml)</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5</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242927784"/>
                  </a:ext>
                </a:extLst>
              </a:tr>
              <a:tr h="221258">
                <a:tc>
                  <a:txBody>
                    <a:bodyPr/>
                    <a:lstStyle/>
                    <a:p>
                      <a:pPr algn="ctr" fontAlgn="b"/>
                      <a:r>
                        <a:rPr lang="en-IN" sz="1000" b="0" i="0" u="none" strike="noStrike">
                          <a:solidFill>
                            <a:srgbClr val="000000"/>
                          </a:solidFill>
                          <a:effectLst/>
                          <a:latin typeface="Arial Black" panose="020B0A04020102020204" pitchFamily="34" charset="0"/>
                        </a:rPr>
                        <a:t>Coffee-Themed Notebook</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a:solidFill>
                            <a:srgbClr val="000000"/>
                          </a:solidFill>
                          <a:effectLst/>
                          <a:latin typeface="Arial Black" panose="020B0A04020102020204" pitchFamily="34" charset="0"/>
                        </a:rPr>
                        <a:t>5</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90917468"/>
                  </a:ext>
                </a:extLst>
              </a:tr>
              <a:tr h="221258">
                <a:tc>
                  <a:txBody>
                    <a:bodyPr/>
                    <a:lstStyle/>
                    <a:p>
                      <a:pPr algn="ctr" fontAlgn="b"/>
                      <a:r>
                        <a:rPr lang="en-IN" sz="1000" b="0" i="0" u="none" strike="noStrike">
                          <a:solidFill>
                            <a:srgbClr val="000000"/>
                          </a:solidFill>
                          <a:effectLst/>
                          <a:latin typeface="Arial Black" panose="020B0A04020102020204" pitchFamily="34" charset="0"/>
                        </a:rPr>
                        <a:t>Coffee Gift Hamper</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Arial Black" panose="020B0A04020102020204" pitchFamily="34" charset="0"/>
                        </a:rPr>
                        <a:t>0.28</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56117815"/>
                  </a:ext>
                </a:extLst>
              </a:tr>
              <a:tr h="221258">
                <a:tc>
                  <a:txBody>
                    <a:bodyPr/>
                    <a:lstStyle/>
                    <a:p>
                      <a:pPr algn="ctr" fontAlgn="b"/>
                      <a:r>
                        <a:rPr lang="en-IN" sz="1000" b="0" i="0" u="none" strike="noStrike" dirty="0">
                          <a:solidFill>
                            <a:srgbClr val="000000"/>
                          </a:solidFill>
                          <a:effectLst/>
                          <a:latin typeface="Arial Black" panose="020B0A04020102020204" pitchFamily="34" charset="0"/>
                        </a:rPr>
                        <a:t>Specialty Coffee Subscription</a:t>
                      </a:r>
                    </a:p>
                  </a:txBody>
                  <a:tcPr marL="6715" marR="6715" marT="671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IN" sz="1000" b="0" i="0" u="none" strike="noStrike" dirty="0">
                          <a:solidFill>
                            <a:srgbClr val="000000"/>
                          </a:solidFill>
                          <a:effectLst/>
                          <a:latin typeface="Arial Black" panose="020B0A04020102020204" pitchFamily="34" charset="0"/>
                        </a:rPr>
                        <a:t>0.17</a:t>
                      </a:r>
                    </a:p>
                  </a:txBody>
                  <a:tcPr marL="6715" marR="6715" marT="671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969620993"/>
                  </a:ext>
                </a:extLst>
              </a:tr>
            </a:tbl>
          </a:graphicData>
        </a:graphic>
      </p:graphicFrame>
      <p:sp>
        <p:nvSpPr>
          <p:cNvPr id="3" name="TextBox 2">
            <a:extLst>
              <a:ext uri="{FF2B5EF4-FFF2-40B4-BE49-F238E27FC236}">
                <a16:creationId xmlns:a16="http://schemas.microsoft.com/office/drawing/2014/main" id="{D990BCD5-7145-F65D-F6A9-6EA5303E7E78}"/>
              </a:ext>
            </a:extLst>
          </p:cNvPr>
          <p:cNvSpPr txBox="1"/>
          <p:nvPr/>
        </p:nvSpPr>
        <p:spPr>
          <a:xfrm>
            <a:off x="4517" y="200401"/>
            <a:ext cx="1586973" cy="307777"/>
          </a:xfrm>
          <a:prstGeom prst="rect">
            <a:avLst/>
          </a:prstGeom>
          <a:noFill/>
        </p:spPr>
        <p:txBody>
          <a:bodyPr wrap="none" rtlCol="0">
            <a:spAutoFit/>
          </a:bodyPr>
          <a:lstStyle/>
          <a:p>
            <a:r>
              <a:rPr lang="en-IN" sz="1400" dirty="0">
                <a:solidFill>
                  <a:schemeClr val="bg1"/>
                </a:solidFill>
                <a:latin typeface="Arial Black" panose="020B0A04020102020204" pitchFamily="34" charset="0"/>
              </a:rPr>
              <a:t>Product Name</a:t>
            </a:r>
          </a:p>
        </p:txBody>
      </p:sp>
      <p:sp>
        <p:nvSpPr>
          <p:cNvPr id="4" name="TextBox 3">
            <a:extLst>
              <a:ext uri="{FF2B5EF4-FFF2-40B4-BE49-F238E27FC236}">
                <a16:creationId xmlns:a16="http://schemas.microsoft.com/office/drawing/2014/main" id="{DB47B080-035E-D28F-BB5B-46B54E9B7BC3}"/>
              </a:ext>
            </a:extLst>
          </p:cNvPr>
          <p:cNvSpPr txBox="1"/>
          <p:nvPr/>
        </p:nvSpPr>
        <p:spPr>
          <a:xfrm>
            <a:off x="2696655" y="200401"/>
            <a:ext cx="1759456" cy="307777"/>
          </a:xfrm>
          <a:prstGeom prst="rect">
            <a:avLst/>
          </a:prstGeom>
          <a:noFill/>
        </p:spPr>
        <p:txBody>
          <a:bodyPr wrap="none" rtlCol="0">
            <a:spAutoFit/>
          </a:bodyPr>
          <a:lstStyle/>
          <a:p>
            <a:r>
              <a:rPr lang="en-IN" sz="1400" noProof="1">
                <a:solidFill>
                  <a:schemeClr val="bg1"/>
                </a:solidFill>
                <a:latin typeface="Arial Black" panose="020B0A04020102020204" pitchFamily="34" charset="0"/>
              </a:rPr>
              <a:t>Total_units_sold</a:t>
            </a:r>
          </a:p>
        </p:txBody>
      </p:sp>
      <p:graphicFrame>
        <p:nvGraphicFramePr>
          <p:cNvPr id="5" name="Chart 4">
            <a:extLst>
              <a:ext uri="{FF2B5EF4-FFF2-40B4-BE49-F238E27FC236}">
                <a16:creationId xmlns:a16="http://schemas.microsoft.com/office/drawing/2014/main" id="{0A77DEFD-B6F8-E148-F4F8-FE7BA8F2182A}"/>
              </a:ext>
            </a:extLst>
          </p:cNvPr>
          <p:cNvGraphicFramePr>
            <a:graphicFrameLocks/>
          </p:cNvGraphicFramePr>
          <p:nvPr>
            <p:extLst>
              <p:ext uri="{D42A27DB-BD31-4B8C-83A1-F6EECF244321}">
                <p14:modId xmlns:p14="http://schemas.microsoft.com/office/powerpoint/2010/main" val="853747001"/>
              </p:ext>
            </p:extLst>
          </p:nvPr>
        </p:nvGraphicFramePr>
        <p:xfrm>
          <a:off x="4769952" y="228600"/>
          <a:ext cx="6751488" cy="62179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60491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99C1F79-E48D-C1F1-C584-5ADFC2416496}"/>
              </a:ext>
            </a:extLst>
          </p:cNvPr>
          <p:cNvSpPr/>
          <p:nvPr/>
        </p:nvSpPr>
        <p:spPr>
          <a:xfrm>
            <a:off x="8138160" y="4886156"/>
            <a:ext cx="3886200" cy="1828800"/>
          </a:xfrm>
          <a:prstGeom prst="roundRect">
            <a:avLst>
              <a:gd name="adj" fmla="val 3325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576AA6EC-5E42-5AF6-11CB-DFF87F6A6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15840" cy="6858000"/>
          </a:xfrm>
          <a:prstGeom prst="rect">
            <a:avLst/>
          </a:prstGeom>
          <a:scene3d>
            <a:camera prst="orthographicFront"/>
            <a:lightRig rig="threePt" dir="t"/>
          </a:scene3d>
          <a:sp3d>
            <a:bevelT/>
          </a:sp3d>
        </p:spPr>
      </p:pic>
      <p:sp>
        <p:nvSpPr>
          <p:cNvPr id="3" name="TextBox 2">
            <a:extLst>
              <a:ext uri="{FF2B5EF4-FFF2-40B4-BE49-F238E27FC236}">
                <a16:creationId xmlns:a16="http://schemas.microsoft.com/office/drawing/2014/main" id="{B8AC0A91-AED5-896D-0614-553B1DD8C2BC}"/>
              </a:ext>
            </a:extLst>
          </p:cNvPr>
          <p:cNvSpPr txBox="1"/>
          <p:nvPr/>
        </p:nvSpPr>
        <p:spPr>
          <a:xfrm>
            <a:off x="121920" y="143044"/>
            <a:ext cx="4693919" cy="2031325"/>
          </a:xfrm>
          <a:prstGeom prst="rect">
            <a:avLst/>
          </a:prstGeom>
          <a:noFill/>
        </p:spPr>
        <p:txBody>
          <a:bodyPr wrap="square" rtlCol="0">
            <a:spAutoFit/>
          </a:bodyPr>
          <a:lstStyle/>
          <a:p>
            <a:r>
              <a:rPr lang="en-IN" sz="3600" b="1" kern="100" dirty="0">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2.Which</a:t>
            </a:r>
            <a:r>
              <a:rPr lang="en-IN" sz="3600" b="1" kern="100" dirty="0">
                <a:effectLst/>
                <a:latin typeface="Segoe UI Black" panose="020B0A02040204020203" pitchFamily="34" charset="0"/>
                <a:ea typeface="Segoe UI Black" panose="020B0A02040204020203" pitchFamily="34" charset="0"/>
                <a:cs typeface="Times New Roman" panose="02020603050405020304" pitchFamily="18" charset="0"/>
              </a:rPr>
              <a:t> </a:t>
            </a:r>
            <a:r>
              <a:rPr lang="en-IN" sz="3600" b="1" kern="100" dirty="0">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city has the  </a:t>
            </a:r>
            <a:r>
              <a:rPr lang="en-IN" sz="3600" b="1" dirty="0">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highest</a:t>
            </a:r>
            <a:r>
              <a:rPr lang="en-IN" sz="3600" b="1" kern="100" dirty="0">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  </a:t>
            </a:r>
          </a:p>
          <a:p>
            <a:r>
              <a:rPr lang="en-IN" sz="3600" b="1" kern="100" dirty="0">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total sales?</a:t>
            </a:r>
            <a:endParaRPr lang="en-IN" sz="3600" kern="100" dirty="0">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endParaRPr>
          </a:p>
          <a:p>
            <a:endParaRPr lang="en-IN" dirty="0">
              <a:solidFill>
                <a:schemeClr val="bg1"/>
              </a:solidFill>
            </a:endParaRPr>
          </a:p>
        </p:txBody>
      </p:sp>
      <p:sp>
        <p:nvSpPr>
          <p:cNvPr id="4" name="TextBox 3">
            <a:extLst>
              <a:ext uri="{FF2B5EF4-FFF2-40B4-BE49-F238E27FC236}">
                <a16:creationId xmlns:a16="http://schemas.microsoft.com/office/drawing/2014/main" id="{64DC59EC-E908-2A5A-A130-2AC789718DD4}"/>
              </a:ext>
            </a:extLst>
          </p:cNvPr>
          <p:cNvSpPr txBox="1"/>
          <p:nvPr/>
        </p:nvSpPr>
        <p:spPr>
          <a:xfrm>
            <a:off x="4648201" y="143044"/>
            <a:ext cx="4693919" cy="6646243"/>
          </a:xfrm>
          <a:prstGeom prst="rect">
            <a:avLst/>
          </a:prstGeom>
          <a:noFill/>
        </p:spPr>
        <p:txBody>
          <a:bodyPr wrap="square" rtlCol="0">
            <a:spAutoFit/>
          </a:bodyPr>
          <a:lstStyle/>
          <a:p>
            <a:pPr marL="457200">
              <a:lnSpc>
                <a:spcPct val="107000"/>
              </a:lnSpc>
              <a:spcAft>
                <a:spcPts val="800"/>
              </a:spcAft>
            </a:pPr>
            <a:r>
              <a:rPr lang="en-IN" sz="2400" kern="100" dirty="0">
                <a:effectLst/>
                <a:latin typeface="Segoe UI Black" panose="020B0A02040204020203" pitchFamily="34" charset="0"/>
                <a:ea typeface="Segoe UI Black" panose="020B0A02040204020203" pitchFamily="34" charset="0"/>
                <a:cs typeface="Times New Roman" panose="02020603050405020304" pitchFamily="18" charset="0"/>
              </a:rPr>
              <a:t>Query :</a:t>
            </a:r>
          </a:p>
          <a:p>
            <a:pPr marL="457200">
              <a:lnSpc>
                <a:spcPct val="107000"/>
              </a:lnSpc>
              <a:spcAft>
                <a:spcPts val="800"/>
              </a:spcAft>
            </a:pPr>
            <a:r>
              <a:rPr lang="en-IN" kern="100" dirty="0">
                <a:effectLst/>
                <a:latin typeface="Segoe UI Black" panose="020B0A02040204020203" pitchFamily="34" charset="0"/>
                <a:ea typeface="Segoe UI Black" panose="020B0A02040204020203" pitchFamily="34" charset="0"/>
                <a:cs typeface="Times New Roman" panose="02020603050405020304" pitchFamily="18" charset="0"/>
              </a:rPr>
              <a:t>SELECT </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    city_name, </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    SUM(sales.total) AS total_sales</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FROM </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    Coffe_sales.sales </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JOIN </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    customers ON sales.customer_id = customer.customer_id</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JOIN </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    city ON custpmers.city_id = city.city_id</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GROUP BY </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    city.city_name</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ORDER BY </a:t>
            </a:r>
          </a:p>
          <a:p>
            <a:pPr marL="457200">
              <a:lnSpc>
                <a:spcPct val="107000"/>
              </a:lnSpc>
              <a:spcAft>
                <a:spcPts val="800"/>
              </a:spcAft>
            </a:pPr>
            <a:r>
              <a:rPr lang="en-IN" kern="100" noProof="1">
                <a:effectLst/>
                <a:latin typeface="Segoe UI Black" panose="020B0A02040204020203" pitchFamily="34" charset="0"/>
                <a:ea typeface="Segoe UI Black" panose="020B0A02040204020203" pitchFamily="34" charset="0"/>
                <a:cs typeface="Times New Roman" panose="02020603050405020304" pitchFamily="18" charset="0"/>
              </a:rPr>
              <a:t>    total_sales DESC;</a:t>
            </a:r>
          </a:p>
          <a:p>
            <a:endParaRPr lang="en-IN" dirty="0"/>
          </a:p>
        </p:txBody>
      </p:sp>
      <p:graphicFrame>
        <p:nvGraphicFramePr>
          <p:cNvPr id="7" name="Table 6">
            <a:extLst>
              <a:ext uri="{FF2B5EF4-FFF2-40B4-BE49-F238E27FC236}">
                <a16:creationId xmlns:a16="http://schemas.microsoft.com/office/drawing/2014/main" id="{EA451C5B-0422-8A75-E277-D46FAC7892C8}"/>
              </a:ext>
            </a:extLst>
          </p:cNvPr>
          <p:cNvGraphicFramePr>
            <a:graphicFrameLocks noGrp="1"/>
          </p:cNvGraphicFramePr>
          <p:nvPr>
            <p:extLst>
              <p:ext uri="{D42A27DB-BD31-4B8C-83A1-F6EECF244321}">
                <p14:modId xmlns:p14="http://schemas.microsoft.com/office/powerpoint/2010/main" val="3835720013"/>
              </p:ext>
            </p:extLst>
          </p:nvPr>
        </p:nvGraphicFramePr>
        <p:xfrm>
          <a:off x="8686800" y="5307264"/>
          <a:ext cx="3093720" cy="1010920"/>
        </p:xfrm>
        <a:graphic>
          <a:graphicData uri="http://schemas.openxmlformats.org/drawingml/2006/table">
            <a:tbl>
              <a:tblPr firstRow="1" bandRow="1">
                <a:tableStyleId>{284E427A-3D55-4303-BF80-6455036E1DE7}</a:tableStyleId>
              </a:tblPr>
              <a:tblGrid>
                <a:gridCol w="1549400">
                  <a:extLst>
                    <a:ext uri="{9D8B030D-6E8A-4147-A177-3AD203B41FA5}">
                      <a16:colId xmlns:a16="http://schemas.microsoft.com/office/drawing/2014/main" val="2103759686"/>
                    </a:ext>
                  </a:extLst>
                </a:gridCol>
                <a:gridCol w="1544320">
                  <a:extLst>
                    <a:ext uri="{9D8B030D-6E8A-4147-A177-3AD203B41FA5}">
                      <a16:colId xmlns:a16="http://schemas.microsoft.com/office/drawing/2014/main" val="26365348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sng" strike="noStrike" noProof="1">
                          <a:solidFill>
                            <a:schemeClr val="bg1"/>
                          </a:solidFill>
                          <a:effectLst/>
                        </a:rPr>
                        <a:t>city_name</a:t>
                      </a:r>
                    </a:p>
                    <a:p>
                      <a:endParaRPr lang="en-IN" dirty="0">
                        <a:ln>
                          <a:solidFill>
                            <a:schemeClr val="accent2">
                              <a:lumMod val="50000"/>
                            </a:schemeClr>
                          </a:solidFill>
                        </a:ln>
                      </a:endParaRPr>
                    </a:p>
                  </a:txBody>
                  <a:tcPr/>
                </a:tc>
                <a:tc>
                  <a:txBody>
                    <a:bodyPr/>
                    <a:lstStyle/>
                    <a:p>
                      <a:r>
                        <a:rPr lang="en-IN" dirty="0"/>
                        <a:t>Total sale</a:t>
                      </a:r>
                    </a:p>
                  </a:txBody>
                  <a:tcPr/>
                </a:tc>
                <a:extLst>
                  <a:ext uri="{0D108BD9-81ED-4DB2-BD59-A6C34878D82A}">
                    <a16:rowId xmlns:a16="http://schemas.microsoft.com/office/drawing/2014/main" val="1338508269"/>
                  </a:ext>
                </a:extLst>
              </a:tr>
              <a:tr h="370840">
                <a:tc>
                  <a:txBody>
                    <a:bodyPr/>
                    <a:lstStyle/>
                    <a:p>
                      <a:r>
                        <a:rPr lang="en-IN" dirty="0">
                          <a:solidFill>
                            <a:schemeClr val="bg1"/>
                          </a:solidFill>
                        </a:rPr>
                        <a:t>Bangalore</a:t>
                      </a:r>
                    </a:p>
                  </a:txBody>
                  <a:tcPr/>
                </a:tc>
                <a:tc>
                  <a:txBody>
                    <a:bodyPr/>
                    <a:lstStyle/>
                    <a:p>
                      <a:r>
                        <a:rPr lang="en-IN" dirty="0">
                          <a:solidFill>
                            <a:schemeClr val="bg1"/>
                          </a:solidFill>
                        </a:rPr>
                        <a:t>420710</a:t>
                      </a:r>
                    </a:p>
                  </a:txBody>
                  <a:tcPr/>
                </a:tc>
                <a:extLst>
                  <a:ext uri="{0D108BD9-81ED-4DB2-BD59-A6C34878D82A}">
                    <a16:rowId xmlns:a16="http://schemas.microsoft.com/office/drawing/2014/main" val="2740397954"/>
                  </a:ext>
                </a:extLst>
              </a:tr>
            </a:tbl>
          </a:graphicData>
        </a:graphic>
      </p:graphicFrame>
    </p:spTree>
    <p:extLst>
      <p:ext uri="{BB962C8B-B14F-4D97-AF65-F5344CB8AC3E}">
        <p14:creationId xmlns:p14="http://schemas.microsoft.com/office/powerpoint/2010/main" val="4280641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8461D2-F069-C629-9526-5FC1D878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20840"/>
          </a:xfrm>
          <a:prstGeom prst="rect">
            <a:avLst/>
          </a:prstGeom>
        </p:spPr>
      </p:pic>
      <p:sp>
        <p:nvSpPr>
          <p:cNvPr id="16" name="TextBox 15">
            <a:extLst>
              <a:ext uri="{FF2B5EF4-FFF2-40B4-BE49-F238E27FC236}">
                <a16:creationId xmlns:a16="http://schemas.microsoft.com/office/drawing/2014/main" id="{9971F52C-1451-089D-93D9-A97E5D80C9C0}"/>
              </a:ext>
            </a:extLst>
          </p:cNvPr>
          <p:cNvSpPr txBox="1"/>
          <p:nvPr/>
        </p:nvSpPr>
        <p:spPr>
          <a:xfrm>
            <a:off x="213360" y="472440"/>
            <a:ext cx="6598920" cy="1477328"/>
          </a:xfrm>
          <a:prstGeom prst="rect">
            <a:avLst/>
          </a:prstGeom>
          <a:noFill/>
        </p:spPr>
        <p:txBody>
          <a:bodyPr wrap="square" rtlCol="0">
            <a:spAutoFit/>
          </a:bodyPr>
          <a:lstStyle/>
          <a:p>
            <a:r>
              <a:rPr lang="en-IN" sz="3600" kern="100" dirty="0">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3. What is the average </a:t>
            </a:r>
          </a:p>
          <a:p>
            <a:r>
              <a:rPr lang="en-IN" sz="3600" kern="100" dirty="0">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rating for each product?</a:t>
            </a:r>
          </a:p>
          <a:p>
            <a:endParaRPr lang="en-IN" dirty="0">
              <a:solidFill>
                <a:schemeClr val="bg1"/>
              </a:solidFill>
            </a:endParaRPr>
          </a:p>
        </p:txBody>
      </p:sp>
      <p:sp>
        <p:nvSpPr>
          <p:cNvPr id="17" name="TextBox 16">
            <a:extLst>
              <a:ext uri="{FF2B5EF4-FFF2-40B4-BE49-F238E27FC236}">
                <a16:creationId xmlns:a16="http://schemas.microsoft.com/office/drawing/2014/main" id="{DA3AAC24-C764-7DAB-5AFA-0E318CD59F4E}"/>
              </a:ext>
            </a:extLst>
          </p:cNvPr>
          <p:cNvSpPr txBox="1"/>
          <p:nvPr/>
        </p:nvSpPr>
        <p:spPr>
          <a:xfrm>
            <a:off x="6416040" y="290938"/>
            <a:ext cx="5562600" cy="6429902"/>
          </a:xfrm>
          <a:prstGeom prst="rect">
            <a:avLst/>
          </a:prstGeom>
          <a:noFill/>
        </p:spPr>
        <p:txBody>
          <a:bodyPr wrap="square" rtlCol="0">
            <a:spAutoFit/>
          </a:bodyPr>
          <a:lstStyle/>
          <a:p>
            <a:pPr marL="457200">
              <a:lnSpc>
                <a:spcPct val="107000"/>
              </a:lnSpc>
              <a:spcAft>
                <a:spcPts val="800"/>
              </a:spcAft>
            </a:pPr>
            <a:r>
              <a:rPr lang="en-IN" sz="2400" kern="100" dirty="0">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QUERY:</a:t>
            </a:r>
          </a:p>
          <a:p>
            <a:pPr marL="457200">
              <a:lnSpc>
                <a:spcPct val="107000"/>
              </a:lnSpc>
              <a:spcAft>
                <a:spcPts val="800"/>
              </a:spcAft>
            </a:pPr>
            <a:r>
              <a:rPr lang="en-IN" sz="2400" kern="100" noProof="1">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SELECT </a:t>
            </a:r>
          </a:p>
          <a:p>
            <a:pPr marL="457200">
              <a:lnSpc>
                <a:spcPct val="107000"/>
              </a:lnSpc>
              <a:spcAft>
                <a:spcPts val="800"/>
              </a:spcAft>
            </a:pPr>
            <a:r>
              <a:rPr lang="en-IN" sz="2400" kern="100" noProof="1">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  products.product_name, AVG(sales.rating) AS average_rating</a:t>
            </a:r>
          </a:p>
          <a:p>
            <a:pPr marL="457200">
              <a:lnSpc>
                <a:spcPct val="107000"/>
              </a:lnSpc>
              <a:spcAft>
                <a:spcPts val="800"/>
              </a:spcAft>
            </a:pPr>
            <a:r>
              <a:rPr lang="en-IN" sz="2400" kern="100" noProof="1">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FROM</a:t>
            </a:r>
          </a:p>
          <a:p>
            <a:pPr marL="457200">
              <a:lnSpc>
                <a:spcPct val="107000"/>
              </a:lnSpc>
              <a:spcAft>
                <a:spcPts val="800"/>
              </a:spcAft>
            </a:pPr>
            <a:r>
              <a:rPr lang="en-IN" sz="2400" kern="100" noProof="1">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    coffe_sale.sales</a:t>
            </a:r>
          </a:p>
          <a:p>
            <a:pPr marL="457200">
              <a:lnSpc>
                <a:spcPct val="107000"/>
              </a:lnSpc>
              <a:spcAft>
                <a:spcPts val="800"/>
              </a:spcAft>
            </a:pPr>
            <a:r>
              <a:rPr lang="en-IN" sz="2400" kern="100" noProof="1">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        JOIN</a:t>
            </a:r>
          </a:p>
          <a:p>
            <a:pPr marL="457200">
              <a:lnSpc>
                <a:spcPct val="107000"/>
              </a:lnSpc>
              <a:spcAft>
                <a:spcPts val="800"/>
              </a:spcAft>
            </a:pPr>
            <a:r>
              <a:rPr lang="en-IN" sz="2400" kern="100" noProof="1">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    products ON sales.product_id = products.product_id</a:t>
            </a:r>
          </a:p>
          <a:p>
            <a:pPr marL="457200">
              <a:lnSpc>
                <a:spcPct val="107000"/>
              </a:lnSpc>
              <a:spcAft>
                <a:spcPts val="800"/>
              </a:spcAft>
            </a:pPr>
            <a:r>
              <a:rPr lang="en-IN" sz="2400" kern="100" noProof="1">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GROUP BY products.product_name</a:t>
            </a:r>
          </a:p>
          <a:p>
            <a:pPr marL="457200">
              <a:lnSpc>
                <a:spcPct val="107000"/>
              </a:lnSpc>
              <a:spcAft>
                <a:spcPts val="800"/>
              </a:spcAft>
            </a:pPr>
            <a:r>
              <a:rPr lang="en-IN" sz="2400" kern="100" noProof="1">
                <a:solidFill>
                  <a:schemeClr val="bg1"/>
                </a:solidFill>
                <a:effectLst/>
                <a:latin typeface="Segoe UI Black" panose="020B0A02040204020203" pitchFamily="34" charset="0"/>
                <a:ea typeface="Segoe UI Black" panose="020B0A02040204020203" pitchFamily="34" charset="0"/>
                <a:cs typeface="Times New Roman" panose="02020603050405020304" pitchFamily="18" charset="0"/>
              </a:rPr>
              <a:t>ORDER BY average_rating DESC;</a:t>
            </a:r>
          </a:p>
          <a:p>
            <a:endParaRPr lang="en-IN" dirty="0"/>
          </a:p>
        </p:txBody>
      </p:sp>
    </p:spTree>
    <p:extLst>
      <p:ext uri="{BB962C8B-B14F-4D97-AF65-F5344CB8AC3E}">
        <p14:creationId xmlns:p14="http://schemas.microsoft.com/office/powerpoint/2010/main" val="3641766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5487</TotalTime>
  <Words>1894</Words>
  <Application>Microsoft Office PowerPoint</Application>
  <PresentationFormat>Widescreen</PresentationFormat>
  <Paragraphs>520</Paragraphs>
  <Slides>20</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Calibri</vt:lpstr>
      <vt:lpstr>Calibri Light</vt:lpstr>
      <vt:lpstr>Eras Bold ITC</vt:lpstr>
      <vt:lpstr>Segoe UI</vt:lpstr>
      <vt:lpstr>Segoe UI Black</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Sufiyabanu Halasangi</dc:creator>
  <cp:lastModifiedBy>Sufiyabanu Halasangi</cp:lastModifiedBy>
  <cp:revision>4</cp:revision>
  <dcterms:created xsi:type="dcterms:W3CDTF">2025-01-23T17:21:56Z</dcterms:created>
  <dcterms:modified xsi:type="dcterms:W3CDTF">2025-02-08T04:09:13Z</dcterms:modified>
</cp:coreProperties>
</file>